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aleway"/>
      <p:regular r:id="rId37"/>
      <p:bold r:id="rId38"/>
      <p:italic r:id="rId39"/>
      <p:boldItalic r:id="rId40"/>
    </p:embeddedFont>
    <p:embeddedFont>
      <p:font typeface="Montserra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245CE8E-6977-4A3E-B7D2-4DECDDE43A16}">
  <a:tblStyle styleId="{8245CE8E-6977-4A3E-B7D2-4DECDDE43A16}"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font" Target="fonts/Raleway-boldItalic.fntdata"/><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aleway-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aleway-italic.fntdata"/><Relationship Id="rId16" Type="http://schemas.openxmlformats.org/officeDocument/2006/relationships/slide" Target="slides/slide11.xml"/><Relationship Id="rId38" Type="http://schemas.openxmlformats.org/officeDocument/2006/relationships/font" Target="fonts/Raleway-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Good afternoon, thanks for coming to my talk on Raster Processing on Serverless Architecture.  I’m going to give an introduction to what Serverless </a:t>
            </a:r>
            <a:r>
              <a:rPr lang="en"/>
              <a:t>Architecture</a:t>
            </a:r>
            <a:r>
              <a:rPr lang="en"/>
              <a:t> means, what the implementation looks like on The Amazon Web Service platform and show that despite significant restrictions it could be a performant and cost effective way to expose raster processing services.  I’ve got a lot of material to work through so I’m going to try and talk really fast, but I’ll be around for the rest of the conference and would be happy to get into more details with anybody.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0" lvl="0" marL="0" rtl="0">
              <a:spcBef>
                <a:spcPts val="0"/>
              </a:spcBef>
              <a:buNone/>
            </a:pPr>
            <a:r>
              <a:rPr lang="en"/>
              <a:t>A few words on costs.  You are charged for each request as well as for each 100 </a:t>
            </a:r>
            <a:r>
              <a:rPr lang="en"/>
              <a:t>millisecond</a:t>
            </a:r>
            <a:r>
              <a:rPr lang="en"/>
              <a:t> block of time that it executes, and the price increases with higher memory configurations.</a:t>
            </a:r>
          </a:p>
          <a:p>
            <a:pPr indent="0" lvl="0" marL="0" rtl="0">
              <a:spcBef>
                <a:spcPts val="0"/>
              </a:spcBef>
              <a:buNone/>
            </a:pPr>
            <a:r>
              <a:t/>
            </a:r>
            <a:endParaRPr/>
          </a:p>
          <a:p>
            <a:pPr indent="0" lvl="0" marL="0" rtl="0">
              <a:spcBef>
                <a:spcPts val="0"/>
              </a:spcBef>
              <a:buNone/>
            </a:pPr>
            <a:r>
              <a:rPr lang="en"/>
              <a:t>When considering the free tier - a low use function could conceivably be run at no cost.  However, for a very high use app, the costs are essentially unbounded.</a:t>
            </a:r>
          </a:p>
          <a:p>
            <a:pPr lvl="0" rtl="0">
              <a:spcBef>
                <a:spcPts val="0"/>
              </a:spcBef>
              <a:buClr>
                <a:schemeClr val="dk1"/>
              </a:buClr>
              <a:buSzPct val="100000"/>
              <a:buFont typeface="Arial"/>
              <a:buNone/>
            </a:pPr>
            <a:r>
              <a:t/>
            </a:r>
            <a:endParaRPr>
              <a:solidFill>
                <a:schemeClr val="dk1"/>
              </a:solidFill>
            </a:endParaRPr>
          </a:p>
          <a:p>
            <a:pPr lvl="0">
              <a:spcBef>
                <a:spcPts val="0"/>
              </a:spcBef>
              <a:buNone/>
            </a:pPr>
            <a:r>
              <a:rPr lang="en">
                <a:solidFill>
                  <a:schemeClr val="dk1"/>
                </a:solidFill>
              </a:rPr>
              <a:t>An example straight from the pricing page:</a:t>
            </a:r>
          </a:p>
          <a:p>
            <a:pPr lvl="0">
              <a:spcBef>
                <a:spcPts val="0"/>
              </a:spcBef>
              <a:buNone/>
            </a:pPr>
            <a:r>
              <a:rPr lang="en" sz="1050">
                <a:solidFill>
                  <a:srgbClr val="333333"/>
                </a:solidFill>
              </a:rPr>
              <a:t>“If you allocated 512MB of memory to your function, executed it 3 million times in one month, and it ran for 1 second” </a:t>
            </a:r>
          </a:p>
          <a:p>
            <a:pPr lvl="0">
              <a:spcBef>
                <a:spcPts val="0"/>
              </a:spcBef>
              <a:buNone/>
            </a:pPr>
            <a:r>
              <a:rPr lang="en"/>
              <a:t>The price is about $20</a:t>
            </a:r>
          </a:p>
          <a:p>
            <a:pPr lvl="0" rtl="0">
              <a:spcBef>
                <a:spcPts val="0"/>
              </a:spcBef>
              <a:buClr>
                <a:schemeClr val="dk1"/>
              </a:buClr>
              <a:buSzPct val="100000"/>
              <a:buFont typeface="Arial"/>
              <a:buNone/>
            </a:pPr>
            <a:r>
              <a:t/>
            </a:r>
            <a:endParaRPr>
              <a:solidFill>
                <a:schemeClr val="dk1"/>
              </a:solidFill>
            </a:endParaRPr>
          </a:p>
          <a:p>
            <a:pPr indent="0" lvl="0" marL="0" rtl="0">
              <a:spcBef>
                <a:spcPts val="0"/>
              </a:spcBef>
              <a:buNone/>
            </a:pPr>
            <a:r>
              <a:rPr lang="en"/>
              <a:t>Keep in mind, If you are relying on other AWS services, you’re responsible for </a:t>
            </a:r>
            <a:r>
              <a:rPr lang="en"/>
              <a:t>those</a:t>
            </a:r>
            <a:r>
              <a:rPr lang="en"/>
              <a:t> costs as well.  AWS pricing can be tricky to navigate, so make sure you do your homework.</a:t>
            </a:r>
          </a:p>
          <a:p>
            <a:pPr indent="0" lvl="0" mar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how do you know if it’s an appropriate service for your application?</a:t>
            </a:r>
          </a:p>
          <a:p>
            <a:pPr lvl="0">
              <a:spcBef>
                <a:spcPts val="0"/>
              </a:spcBef>
              <a:buNone/>
            </a:pPr>
            <a:r>
              <a:t/>
            </a:r>
            <a:endParaRPr/>
          </a:p>
          <a:p>
            <a:pPr lvl="0">
              <a:spcBef>
                <a:spcPts val="0"/>
              </a:spcBef>
              <a:buNone/>
            </a:pPr>
            <a:r>
              <a:rPr b="1" lang="en"/>
              <a:t>Latency tolerant: </a:t>
            </a:r>
            <a:r>
              <a:rPr lang="en"/>
              <a:t>Expect some </a:t>
            </a:r>
            <a:r>
              <a:rPr lang="en"/>
              <a:t>variability</a:t>
            </a:r>
            <a:r>
              <a:rPr lang="en"/>
              <a:t> in start up time due to cold starts.  With the code I’m working with, I can see up to 4 seconds cold start + the time it takes for the </a:t>
            </a:r>
            <a:r>
              <a:rPr lang="en"/>
              <a:t>function</a:t>
            </a:r>
            <a:r>
              <a:rPr lang="en"/>
              <a:t> to actually execute.</a:t>
            </a:r>
          </a:p>
          <a:p>
            <a:pPr lvl="0">
              <a:spcBef>
                <a:spcPts val="0"/>
              </a:spcBef>
              <a:buNone/>
            </a:pPr>
            <a:r>
              <a:rPr b="1" lang="en"/>
              <a:t>(</a:t>
            </a:r>
            <a:r>
              <a:rPr b="1" lang="en"/>
              <a:t>Bursty):</a:t>
            </a:r>
            <a:r>
              <a:rPr lang="en"/>
              <a:t> If your traffic is constant or </a:t>
            </a:r>
            <a:r>
              <a:rPr lang="en"/>
              <a:t>predictable</a:t>
            </a:r>
            <a:r>
              <a:rPr lang="en"/>
              <a:t>, you may be able to engineer solutions that are more cost effective or robust.  But when there’s times of low usage that may spike suddenly, per-execution billing is helpful.</a:t>
            </a:r>
          </a:p>
          <a:p>
            <a:pPr lvl="0">
              <a:spcBef>
                <a:spcPts val="0"/>
              </a:spcBef>
              <a:buNone/>
            </a:pPr>
            <a:r>
              <a:rPr b="1" lang="en"/>
              <a:t>Short Running: </a:t>
            </a:r>
            <a:r>
              <a:rPr lang="en"/>
              <a:t>5 mins is excessive for web requests, but not a lot for some heavy computational loads, especially given the low resources available to Lambda</a:t>
            </a:r>
          </a:p>
          <a:p>
            <a:pPr lvl="0">
              <a:spcBef>
                <a:spcPts val="0"/>
              </a:spcBef>
              <a:buNone/>
            </a:pPr>
            <a:r>
              <a:t/>
            </a:r>
            <a:endParaRPr/>
          </a:p>
          <a:p>
            <a:pPr lvl="0">
              <a:spcBef>
                <a:spcPts val="0"/>
              </a:spcBef>
              <a:buNone/>
            </a:pPr>
            <a:r>
              <a:rPr lang="en"/>
              <a:t>If you don’t have access to a lot of operations or </a:t>
            </a:r>
            <a:r>
              <a:rPr lang="en"/>
              <a:t>infrastructure</a:t>
            </a:r>
            <a:r>
              <a:rPr lang="en"/>
              <a:t> experience, this could be an easy way to provide scalability and fault tolerance.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Common use cases are doing ETL data processing pipelines, like imports and exports based on a request or an upload.  Or to </a:t>
            </a:r>
            <a:r>
              <a:rPr lang="en"/>
              <a:t>implement m</a:t>
            </a:r>
            <a:r>
              <a:rPr lang="en"/>
              <a:t>icro-services: these small, modular network services that are </a:t>
            </a:r>
            <a:r>
              <a:rPr lang="en"/>
              <a:t>loosely</a:t>
            </a:r>
            <a:r>
              <a:rPr lang="en"/>
              <a:t> coupled and can scale independently of other services in a system.</a:t>
            </a:r>
          </a:p>
          <a:p>
            <a:pPr lvl="0">
              <a:spcBef>
                <a:spcPts val="0"/>
              </a:spcBef>
              <a:buNone/>
            </a:pPr>
            <a:r>
              <a:t/>
            </a:r>
            <a:endParaRPr/>
          </a:p>
          <a:p>
            <a:pPr lvl="0">
              <a:spcBef>
                <a:spcPts val="0"/>
              </a:spcBef>
              <a:buNone/>
            </a:pPr>
            <a:r>
              <a:rPr lang="en"/>
              <a:t>Two additional use cases I’ll focus on are working with raster data sets.  In the projects I work on at Azavea, it’s typical to need to perform on the fly zonal statistics for a user supplied geometry.  Something like reporting on the distribution of land cover values within a watershed.  Or creating a priority raster based on a weighted overlay operation between two source rasters.</a:t>
            </a:r>
          </a:p>
          <a:p>
            <a:pPr lvl="0">
              <a:spcBef>
                <a:spcPts val="0"/>
              </a:spcBef>
              <a:buNone/>
            </a:pPr>
            <a:r>
              <a:t/>
            </a:r>
            <a:endParaRPr/>
          </a:p>
          <a:p>
            <a:pPr lvl="0">
              <a:spcBef>
                <a:spcPts val="0"/>
              </a:spcBef>
              <a:buNone/>
            </a:pPr>
            <a:r>
              <a:rPr lang="en"/>
              <a:t>To support that kind of analysis with a visualization, we’ll often generate raster map tiles.</a:t>
            </a:r>
          </a:p>
          <a:p>
            <a:pPr lvl="0">
              <a:spcBef>
                <a:spcPts val="0"/>
              </a:spcBef>
              <a:buNone/>
            </a:pPr>
            <a:r>
              <a:t/>
            </a:r>
            <a:endParaRPr/>
          </a:p>
          <a:p>
            <a:pPr lvl="0" rtl="0">
              <a:spcBef>
                <a:spcPts val="0"/>
              </a:spcBef>
              <a:buNone/>
            </a:pPr>
            <a:r>
              <a:rPr lang="en"/>
              <a:t>This usually involves a robustly engineered solution to provide processing outside of our web servers, that can scale to meet demand, run in multiple availability zones and yet not come at too </a:t>
            </a:r>
            <a:r>
              <a:rPr lang="en"/>
              <a:t>burdensome</a:t>
            </a:r>
            <a:r>
              <a:rPr lang="en"/>
              <a:t> an operating cost. A tall order, but one that actually fits the use case of AWS Lambda well.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The critical piece that enables the actual raster processing are a suite of open source Python libraries: rasterio, developed by the folks at MapBox, and numpy.  One could do a really great talk on just these libraries, but in the interest of time, I’m going to have to do a brief and sadly inadequate overview so I can talk about how to get them running in AWS Lambda.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Rasterio is really the foundation of this work.  It’s a nice, pythonic API over GDAL to do I/O on rasters + </a:t>
            </a:r>
            <a:r>
              <a:rPr lang="en"/>
              <a:t>additional</a:t>
            </a:r>
            <a:r>
              <a:rPr lang="en"/>
              <a:t> raster processing routines</a:t>
            </a:r>
          </a:p>
          <a:p>
            <a:pPr lvl="0">
              <a:spcBef>
                <a:spcPts val="0"/>
              </a:spcBef>
              <a:buNone/>
            </a:pPr>
            <a:r>
              <a:t/>
            </a:r>
            <a:endParaRPr/>
          </a:p>
          <a:p>
            <a:pPr lvl="0" rtl="0">
              <a:spcBef>
                <a:spcPts val="0"/>
              </a:spcBef>
              <a:buNone/>
            </a:pPr>
            <a:r>
              <a:rPr lang="en"/>
              <a:t>It reads raster data in as numpy arrays to allowing further processing and helps mask the arrays so you don’t </a:t>
            </a:r>
            <a:r>
              <a:rPr lang="en"/>
              <a:t>process</a:t>
            </a:r>
            <a:r>
              <a:rPr lang="en"/>
              <a:t> NODATA values or values not contained in a zonal geometry</a:t>
            </a:r>
            <a:r>
              <a:rPr lang="en"/>
              <a:t>.</a:t>
            </a:r>
          </a:p>
          <a:p>
            <a:pPr lvl="0">
              <a:spcBef>
                <a:spcPts val="0"/>
              </a:spcBef>
              <a:buNone/>
            </a:pPr>
            <a:r>
              <a:t/>
            </a:r>
            <a:endParaRPr/>
          </a:p>
          <a:p>
            <a:pPr lvl="0" rtl="0">
              <a:spcBef>
                <a:spcPts val="0"/>
              </a:spcBef>
              <a:buNone/>
            </a:pPr>
            <a:r>
              <a:rPr lang="en"/>
              <a:t>What makes it </a:t>
            </a:r>
            <a:r>
              <a:rPr lang="en"/>
              <a:t>especially</a:t>
            </a:r>
            <a:r>
              <a:rPr lang="en"/>
              <a:t> suited to run on Lambda is the ability to do windowed reads, meaning it can start and stop reading bytes at defined offsets within a file and it can read these windows over a network </a:t>
            </a:r>
            <a:r>
              <a:rPr lang="en"/>
              <a:t>protocol</a:t>
            </a:r>
            <a:r>
              <a:rPr lang="en"/>
              <a:t> like S3.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Numpy is a python library for working efficiently with large, </a:t>
            </a:r>
            <a:r>
              <a:rPr lang="en"/>
              <a:t>multidimensional</a:t>
            </a:r>
            <a:r>
              <a:rPr lang="en"/>
              <a:t> arrays.  A raster is really just a 2d array of cell values where the cells are essentially georeferenced. </a:t>
            </a:r>
          </a:p>
          <a:p>
            <a:pPr lvl="0">
              <a:spcBef>
                <a:spcPts val="0"/>
              </a:spcBef>
              <a:buNone/>
            </a:pPr>
            <a:r>
              <a:t/>
            </a:r>
            <a:endParaRPr/>
          </a:p>
          <a:p>
            <a:pPr lvl="0" rtl="0">
              <a:spcBef>
                <a:spcPts val="0"/>
              </a:spcBef>
              <a:buNone/>
            </a:pPr>
            <a:r>
              <a:rPr lang="en"/>
              <a:t>It’s not a GIS library, but with the right techniques you can perform traditional raster operations using the numerical operators in python.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There’s actually a number of additional libraries to support raster processing on Lambda, a few notable mentions include</a:t>
            </a:r>
          </a:p>
          <a:p>
            <a:pPr indent="-228600" lvl="0" marL="457200" rtl="0">
              <a:spcBef>
                <a:spcPts val="0"/>
              </a:spcBef>
            </a:pPr>
            <a:r>
              <a:rPr lang="en"/>
              <a:t>Shapely, for vector manipulation</a:t>
            </a:r>
          </a:p>
          <a:p>
            <a:pPr indent="-228600" lvl="0" marL="457200" rtl="0">
              <a:spcBef>
                <a:spcPts val="0"/>
              </a:spcBef>
            </a:pPr>
            <a:r>
              <a:rPr lang="en"/>
              <a:t>Pyproj, for vector reprojection for the same</a:t>
            </a:r>
          </a:p>
          <a:p>
            <a:pPr indent="-228600" lvl="0" marL="457200" rtl="0">
              <a:spcBef>
                <a:spcPts val="0"/>
              </a:spcBef>
            </a:pPr>
            <a:r>
              <a:rPr lang="en"/>
              <a:t>And pillow, which is a python image library - we’ll use that to make png tiles on the fly from our rasters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So now I’m going to try to cram all that information together and show how to set up a Lambda function to do zonal raster calculations and tiling.</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 first task is to optimize your raster for this environment.</a:t>
            </a:r>
          </a:p>
          <a:p>
            <a:pPr lvl="0">
              <a:spcBef>
                <a:spcPts val="0"/>
              </a:spcBef>
              <a:buNone/>
            </a:pPr>
            <a:r>
              <a:t/>
            </a:r>
            <a:endParaRPr/>
          </a:p>
          <a:p>
            <a:pPr lvl="0">
              <a:spcBef>
                <a:spcPts val="0"/>
              </a:spcBef>
              <a:buNone/>
            </a:pPr>
            <a:r>
              <a:rPr lang="en"/>
              <a:t>You’ll want to target s3 for storage.  The rasters is not going in your deployment bundle and we’re only going to want part of them at a time. Since you pay for storage monthly and you want to give rasterio the fastest reads possible with the fewest bytes on the wire, you have an incentive to use aggressive compression options.  We’ve been able to reduce a national 10m DEM dataset from around 7-800GB from the original .IMG format to 250GB of GeoTiffs while improving read speeds over the network.</a:t>
            </a:r>
          </a:p>
          <a:p>
            <a:pPr lvl="0">
              <a:spcBef>
                <a:spcPts val="0"/>
              </a:spcBef>
              <a:buNone/>
            </a:pPr>
            <a:r>
              <a:t/>
            </a:r>
            <a:endParaRPr/>
          </a:p>
          <a:p>
            <a:pPr lvl="0">
              <a:spcBef>
                <a:spcPts val="0"/>
              </a:spcBef>
              <a:buNone/>
            </a:pPr>
            <a:r>
              <a:rPr lang="en"/>
              <a:t>GeoTiffs also support an internal tiling scheme that rasterio will take advantage of when doing windowed reads which has a huge impact on read time. </a:t>
            </a:r>
          </a:p>
          <a:p>
            <a:pPr lvl="0">
              <a:spcBef>
                <a:spcPts val="0"/>
              </a:spcBef>
              <a:buNone/>
            </a:pPr>
            <a:r>
              <a:t/>
            </a:r>
            <a:endParaRPr/>
          </a:p>
          <a:p>
            <a:pPr lvl="0" rtl="0">
              <a:spcBef>
                <a:spcPts val="0"/>
              </a:spcBef>
              <a:buNone/>
            </a:pPr>
            <a:r>
              <a:rPr lang="en"/>
              <a:t>It also plays nicely with Virtual Datasets (VRTs), so if you’re dealing with a very large dataset, you can chunk it up, and create a VRT which points to the individual files on S3.   Under heavy loads, this can improve read requests because S3 will automatically partition your buckets over its internal storage structure.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Now that your rasters are in top shape, the next thing to focus on is optimizing the techniques you use to read it in.  </a:t>
            </a:r>
          </a:p>
          <a:p>
            <a:pPr lvl="0" rtl="0">
              <a:spcBef>
                <a:spcPts val="0"/>
              </a:spcBef>
              <a:buClr>
                <a:schemeClr val="dk1"/>
              </a:buClr>
              <a:buSzPct val="100000"/>
              <a:buFont typeface="Arial"/>
              <a:buNone/>
            </a:pPr>
            <a:r>
              <a:t/>
            </a:r>
            <a:endParaRPr>
              <a:solidFill>
                <a:schemeClr val="dk1"/>
              </a:solidFill>
            </a:endParaRPr>
          </a:p>
          <a:p>
            <a:pPr lvl="0" rtl="0">
              <a:spcBef>
                <a:spcPts val="0"/>
              </a:spcBef>
              <a:buNone/>
            </a:pPr>
            <a:r>
              <a:rPr lang="en">
                <a:solidFill>
                  <a:schemeClr val="dk1"/>
                </a:solidFill>
              </a:rPr>
              <a:t>Doing windowed reads over HTTP is what really enable this architecture to work.  A quick overview, a windowed read is essentially defining a rectangle over a larger raster and reading in just the bytes that coincide with that rectangle. On Lambda we use this technique to read a polygonal area from large raster stored on s3 so we’re not loading data we don’t need or won’t fit in our environment.</a:t>
            </a:r>
          </a:p>
          <a:p>
            <a:pPr lvl="0">
              <a:spcBef>
                <a:spcPts val="0"/>
              </a:spcBef>
              <a:buNone/>
            </a:pPr>
            <a:r>
              <a:t/>
            </a:r>
            <a:endParaRPr>
              <a:solidFill>
                <a:schemeClr val="dk1"/>
              </a:solidFill>
            </a:endParaRPr>
          </a:p>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My name is Matt McFarland and I’m a software developer in Philadelphia.  I work at a company called Azavea which does geospatial web application development and data analytics - and the inspiration for this talk came out of the work we do there.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Here’s what that looks like visually.  I’ve got a national scale land use raster, and defined a region from a polygon for which I want to generate some statistics.  We define a bounding box over that geometry and that rectangle identifies the strip of bytes that we’re going to read out of the raster.</a:t>
            </a:r>
          </a:p>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8" name="Shape 1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Since we’re using rasterio, It’s read in as a 2D numpy array.  The window read was </a:t>
            </a:r>
            <a:r>
              <a:rPr lang="en"/>
              <a:t>rectangular</a:t>
            </a:r>
            <a:r>
              <a:rPr lang="en"/>
              <a:t>, but we masked the elements which did not overlap with the actual geometry shape, so that those values are not included when we do certain numpy operations.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So what if the window size would pull in data that exceeds the memory available to your function?  Or, even if it doesn’t exceed the memory, doing something like generating statistics is a very parallelizable task.  The technique I use to accommodate those scenarios is to define a polygon area size threshold, and for any input that exceeds that threshold I chunk the initial polygon into smaller geometries which you can then read in one at a time while accumulating the statistics.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To demonstrate this from our previous example, we can create a grid over our original bounding box, creating a bunch of new polygons.</a:t>
            </a:r>
          </a:p>
          <a:p>
            <a:pPr indent="-228600" lvl="0" marL="457200" rtl="0">
              <a:spcBef>
                <a:spcPts val="0"/>
              </a:spcBef>
            </a:pPr>
            <a:r>
              <a:rPr lang="en"/>
              <a:t>We then test each of these new polygons to see if they intersect at all with the actual geometry, and discard them if they don’t</a:t>
            </a:r>
          </a:p>
          <a:p>
            <a:pPr indent="-228600" lvl="0" marL="457200" rtl="0">
              <a:spcBef>
                <a:spcPts val="0"/>
              </a:spcBef>
            </a:pPr>
            <a:r>
              <a:rPr lang="en"/>
              <a:t>We also reduce the size of the new bounds by defining a new window based on the intersection of the grid and the </a:t>
            </a:r>
            <a:r>
              <a:rPr lang="en"/>
              <a:t>original</a:t>
            </a:r>
            <a:r>
              <a:rPr lang="en"/>
              <a:t> geometry (I highlighted just a few here in yellow)</a:t>
            </a:r>
          </a:p>
          <a:p>
            <a:pPr lvl="0" rtl="0">
              <a:spcBef>
                <a:spcPts val="0"/>
              </a:spcBef>
              <a:buNone/>
            </a:pPr>
            <a:r>
              <a:t/>
            </a:r>
            <a:endParaRPr/>
          </a:p>
          <a:p>
            <a:pPr lvl="0" rtl="0">
              <a:spcBef>
                <a:spcPts val="0"/>
              </a:spcBef>
              <a:buNone/>
            </a:pPr>
            <a:r>
              <a:rPr lang="en"/>
              <a:t>Now instead of one large window read, we have a several small ones and potentially significantly fewer meaningful bytes to read in.  If the operation is fast enough, you can just execute the read within a python generator so they yield out sequentially and you never have more than one chunk of data in memory at a time.  </a:t>
            </a: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Or, you can try to parallelize the task. You </a:t>
            </a:r>
            <a:r>
              <a:rPr i="1" lang="en">
                <a:solidFill>
                  <a:schemeClr val="dk1"/>
                </a:solidFill>
              </a:rPr>
              <a:t>can</a:t>
            </a:r>
            <a:r>
              <a:rPr lang="en">
                <a:solidFill>
                  <a:schemeClr val="dk1"/>
                </a:solidFill>
              </a:rPr>
              <a:t> do multiprocessing in Lambda, but it’s a bit of of anti-pattern.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solidFill>
                  <a:schemeClr val="dk1"/>
                </a:solidFill>
              </a:rPr>
              <a:t>Instead, you treat the function itself as the unit of parallelization.  Split up the work as described and asynchronously invoke your function passing each a single window. Lambda will spin up as many instances as are invoked so in practice you can have massively parallelized and distributed computation over your rasters, without managing any kind of costly cluster.  There is, of course, some overhead when invoking functions, so you’ll have to find that inflection point where it’s worthwhile for your data.</a:t>
            </a:r>
          </a:p>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The last trick for optimizing your reads when you’re generating visual map tiles is to do what rasterio refers to as a decimated read.  Since if you have a national scale raster and say you want to create a tile at zoom level 0, the whole country is going to fit in that tile and that would be a big, expensive read and you don’t need most of that data anyway.  Instead, by restricting the size of the array you’re reading into ( probably 256x256 for a standard map tile), it does nearest neighbor resampling </a:t>
            </a:r>
            <a:r>
              <a:rPr i="1" lang="en">
                <a:solidFill>
                  <a:schemeClr val="dk1"/>
                </a:solidFill>
              </a:rPr>
              <a:t>as</a:t>
            </a:r>
            <a:r>
              <a:rPr lang="en">
                <a:solidFill>
                  <a:schemeClr val="dk1"/>
                </a:solidFill>
              </a:rPr>
              <a:t> it reads so you end up with a light tile read that’s fast at any scale, and also makes use of overviews if they’ve been generated.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Managing the AWS resources with CloudFormation is difficult and I like to use a tool called Serverless Framework instead.  It’s a command line tool which uses a concise YAML configuration file to represent everything you’d put in your CloudFormation template.  It creates and updates your stacks, so you can use it to define and deploy your functions.</a:t>
            </a:r>
          </a:p>
          <a:p>
            <a:pPr lvl="0">
              <a:spcBef>
                <a:spcPts val="0"/>
              </a:spcBef>
              <a:buNone/>
            </a:pPr>
            <a:r>
              <a:t/>
            </a:r>
            <a:endParaRPr/>
          </a:p>
          <a:p>
            <a:pPr lvl="0" rtl="0">
              <a:spcBef>
                <a:spcPts val="0"/>
              </a:spcBef>
              <a:buNone/>
            </a:pPr>
            <a:r>
              <a:rPr lang="en"/>
              <a:t>It also really nicely packages up all of your </a:t>
            </a:r>
            <a:r>
              <a:rPr lang="en"/>
              <a:t>dependencies</a:t>
            </a:r>
            <a:r>
              <a:rPr lang="en"/>
              <a:t> and code into a bundle, but don’t use that feature because we can optimize that as well.. In fact, if you do use that feature and have loaded all the libraries that I’ve mentioned in this talk, it’ll fail because the package size exceeds the bundle size limits.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So how do you manage dependencies? </a:t>
            </a:r>
            <a:r>
              <a:rPr lang="en"/>
              <a:t>First, pip install everything you need into a virtualenv.  You don’t want any unintended modules to be included.  If your libraries require building C libraries, make sure you execute that script in an Amazon Linux docker container so that it’s built against the right distro.  For the packages I’ve mentioned: rasterio, shapely and numpy which do require C libraries, the package authors have conveniently 	built “manylinux” distributions, which package up a binary which is suitable for running in Lambda - so you don’t have to do anything special.</a:t>
            </a:r>
          </a:p>
          <a:p>
            <a:pPr lvl="0" rtl="0">
              <a:spcBef>
                <a:spcPts val="0"/>
              </a:spcBef>
              <a:buNone/>
            </a:pPr>
            <a:r>
              <a:t/>
            </a:r>
            <a:endParaRPr/>
          </a:p>
          <a:p>
            <a:pPr lvl="0" rtl="0">
              <a:spcBef>
                <a:spcPts val="0"/>
              </a:spcBef>
              <a:buNone/>
            </a:pPr>
            <a:r>
              <a:rPr lang="en"/>
              <a:t>You can exclude certain packages that are pre-installed on the python lambda runtime, like boto3 and its dependencies.  Shapely and rasterio also have some duplicated C libraries between them.  As part of your script, you can actually replace one version with a symlink to the other and by using the appropriate flag ( -y ) to the zip command, the package will maintain that symlink in the zip and also once extracted on Lambda.  This can take MB off of your bundle size.  I also use high compression options here to keep the zip as small as possible.</a:t>
            </a:r>
          </a:p>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t>Now, some demos.  </a:t>
            </a:r>
            <a:r>
              <a:rPr lang="en"/>
              <a:t>It would be a hypocritical of me to talk up the auto-scaling features of Lambda and then not share my hastily prepared demos to the audience.  So feel free to poke around while I’m going through these and see if I come to regret that decision.</a:t>
            </a:r>
          </a:p>
          <a:p>
            <a:pPr lvl="0">
              <a:spcBef>
                <a:spcPts val="0"/>
              </a:spcBef>
              <a:buClr>
                <a:schemeClr val="dk1"/>
              </a:buClr>
              <a:buSzPct val="100000"/>
              <a:buFont typeface="Arial"/>
              <a:buNone/>
            </a:pPr>
            <a:r>
              <a:t/>
            </a:r>
            <a:endParaRPr/>
          </a:p>
          <a:p>
            <a:pPr lvl="0" rtl="0">
              <a:spcBef>
                <a:spcPts val="0"/>
              </a:spcBef>
              <a:buNone/>
            </a:pPr>
            <a:r>
              <a:rPr lang="en"/>
              <a:t>At worst, my requests are going to get queued up and things will slow down, but there’s no servers I’m managing that I’m worried about crashing.</a:t>
            </a:r>
          </a:p>
          <a:p>
            <a:pPr lvl="0">
              <a:spcBef>
                <a:spcPts val="0"/>
              </a:spcBef>
              <a:buNone/>
            </a:pPr>
            <a:r>
              <a:t/>
            </a:r>
            <a:endParaRPr/>
          </a:p>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what is Serverless Architecture?  The very short answer is: it’s a cloud computing platform. It executes your code and it’s distinguished by having managed infrastructure that abstracts away a server in the traditional sense.  There are, of course, still servers executing your code:</a:t>
            </a:r>
            <a:r>
              <a:rPr lang="en">
                <a:solidFill>
                  <a:schemeClr val="dk1"/>
                </a:solidFill>
              </a:rPr>
              <a:t> very sophisticated servers running sophisticated software - so it’s helpful to be aware of </a:t>
            </a:r>
            <a:r>
              <a:rPr i="1" lang="en">
                <a:solidFill>
                  <a:schemeClr val="dk1"/>
                </a:solidFill>
              </a:rPr>
              <a:t>how</a:t>
            </a:r>
            <a:r>
              <a:rPr lang="en">
                <a:solidFill>
                  <a:schemeClr val="dk1"/>
                </a:solidFill>
              </a:rPr>
              <a:t> the infrastructure operates, but you don’t have to manage it or, in most cases, stay up at night worrying about it.</a:t>
            </a:r>
          </a:p>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I hoped I demonstrated that you can use lambda for raster geoprocessing - it’s a really interesting platform that I think can cheaply provide a lot of robustness for your applications, </a:t>
            </a:r>
            <a:r>
              <a:rPr lang="en">
                <a:solidFill>
                  <a:schemeClr val="dk1"/>
                </a:solidFill>
              </a:rPr>
              <a:t>and not just with python.  Azavea maintains a Scala raster processing library called GeoTrellis which we’ve also gotten to work in the environment </a:t>
            </a:r>
          </a:p>
          <a:p>
            <a:pPr lvl="0">
              <a:spcBef>
                <a:spcPts val="0"/>
              </a:spcBef>
              <a:buNone/>
            </a:pPr>
            <a:r>
              <a:t/>
            </a:r>
            <a:endParaRPr/>
          </a:p>
          <a:p>
            <a:pPr lvl="0">
              <a:spcBef>
                <a:spcPts val="0"/>
              </a:spcBef>
              <a:buNone/>
            </a:pPr>
            <a:r>
              <a:rPr lang="en"/>
              <a:t>However, it’s not a silver bullet and sometimes it’s more cost effective for you use dedicated compute resources and do the engineering to scale it.  It’s not always going to be the most performant solution either, so it depends on if the tradeoffs are worth it for your use case. </a:t>
            </a:r>
          </a:p>
          <a:p>
            <a:pPr lvl="0">
              <a:spcBef>
                <a:spcPts val="0"/>
              </a:spcBef>
              <a:buNone/>
            </a:pPr>
            <a:r>
              <a:t/>
            </a:r>
            <a:endParaRPr/>
          </a:p>
          <a:p>
            <a:pPr lvl="0">
              <a:spcBef>
                <a:spcPts val="0"/>
              </a:spcBef>
              <a:buNone/>
            </a:pPr>
            <a:r>
              <a:rPr lang="en"/>
              <a:t>And </a:t>
            </a:r>
            <a:r>
              <a:rPr lang="en"/>
              <a:t>lastly</a:t>
            </a:r>
            <a:r>
              <a:rPr lang="en"/>
              <a:t>, just because it’s a managed service doesn’t mean you should abandon proper </a:t>
            </a:r>
            <a:r>
              <a:rPr lang="en"/>
              <a:t>engineering</a:t>
            </a:r>
            <a:r>
              <a:rPr lang="en"/>
              <a:t> practices.  Put a CloudFront distribution in front of you s3 buckets, cache results so they can be reused.  A serverless function can complement your system but doesn’t replace the need for a proper system </a:t>
            </a:r>
            <a:r>
              <a:rPr lang="en"/>
              <a:t>architecture</a:t>
            </a:r>
            <a:r>
              <a:rPr lang="en"/>
              <a:t>.</a:t>
            </a:r>
          </a:p>
          <a:p>
            <a:pPr lvl="0">
              <a:spcBef>
                <a:spcPts val="0"/>
              </a:spcBef>
              <a:buNone/>
            </a:pPr>
            <a:r>
              <a:t/>
            </a:r>
            <a:endParaRPr/>
          </a:p>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It’s an execution model which removes the need to pre-determine the compute capacity necessary to execute a task at scale.  The platform manages the underlying resources needed. </a:t>
            </a:r>
          </a:p>
          <a:p>
            <a:pPr lvl="0">
              <a:spcBef>
                <a:spcPts val="0"/>
              </a:spcBef>
              <a:buNone/>
            </a:pPr>
            <a:r>
              <a:t/>
            </a:r>
            <a:endParaRPr/>
          </a:p>
          <a:p>
            <a:pPr lvl="0">
              <a:spcBef>
                <a:spcPts val="0"/>
              </a:spcBef>
              <a:buNone/>
            </a:pPr>
            <a:r>
              <a:rPr lang="en"/>
              <a:t>A function is the unit of work in this Architecture. There’s no expectation that there will be a SINGLE function in your code, just that that there will be a single function that is invoked as an entrypoint and that it’s stateless. There’s no capacity for long running processes, so you’re not running a web server or listening to socket connection. The platform will invoke your function when it’s time to execute, and when that function exits, your code is no longer running and any state loaded is lost.</a:t>
            </a:r>
          </a:p>
          <a:p>
            <a:pPr lvl="0">
              <a:spcBef>
                <a:spcPts val="0"/>
              </a:spcBef>
              <a:buNone/>
            </a:pPr>
            <a:r>
              <a:t/>
            </a:r>
            <a:endParaRPr/>
          </a:p>
          <a:p>
            <a:pPr lvl="0">
              <a:spcBef>
                <a:spcPts val="0"/>
              </a:spcBef>
              <a:buNone/>
            </a:pPr>
            <a:r>
              <a:rPr lang="en"/>
              <a:t>The </a:t>
            </a:r>
            <a:r>
              <a:rPr lang="en"/>
              <a:t>function</a:t>
            </a:r>
            <a:r>
              <a:rPr lang="en"/>
              <a:t> is invoked by means of an event being triggered, meaning that you can register a function to be executed when something happens in your system.  </a:t>
            </a:r>
          </a:p>
          <a:p>
            <a:pPr lvl="0">
              <a:spcBef>
                <a:spcPts val="0"/>
              </a:spcBef>
              <a:buNone/>
            </a:pPr>
            <a:r>
              <a:t/>
            </a:r>
            <a:endParaRPr/>
          </a:p>
          <a:p>
            <a:pPr lvl="0">
              <a:spcBef>
                <a:spcPts val="0"/>
              </a:spcBef>
              <a:buNone/>
            </a:pPr>
            <a:r>
              <a:rPr lang="en"/>
              <a:t>The cost of a </a:t>
            </a:r>
            <a:r>
              <a:rPr lang="en"/>
              <a:t>function</a:t>
            </a:r>
            <a:r>
              <a:rPr lang="en"/>
              <a:t> is only for the actual time executing it.  There is no pre-purchased capacity, like in a traditional VM/EC2 instance.  This can be </a:t>
            </a:r>
            <a:r>
              <a:rPr lang="en"/>
              <a:t>very </a:t>
            </a:r>
            <a:r>
              <a:rPr lang="en"/>
              <a:t>cost effective if you expect your function to have periods of being under-utilized or idle.  If nothing invokes your function for the weekend, you don’t pay anything for having the potential capacity.</a:t>
            </a:r>
          </a:p>
          <a:p>
            <a:pPr lvl="0">
              <a:spcBef>
                <a:spcPts val="0"/>
              </a:spcBef>
              <a:buNone/>
            </a:pPr>
            <a:r>
              <a:t/>
            </a:r>
            <a:endParaRPr/>
          </a:p>
          <a:p>
            <a:pPr lvl="0">
              <a:spcBef>
                <a:spcPts val="0"/>
              </a:spcBef>
              <a:buNone/>
            </a:pPr>
            <a:r>
              <a:rPr lang="en"/>
              <a:t>The big deal is that you don’t create, provision or manage the infrastructure on which the function is executed.  It’s not an exact analogy, but it may be helpful to visualize your function existing as a container image, like a Docker Container.  In that analogy, you’re providing the contents of the container and the platform is handling the infrastructure and scheduling of it in real time.</a:t>
            </a:r>
          </a:p>
          <a:p>
            <a:pPr lvl="0">
              <a:spcBef>
                <a:spcPts val="0"/>
              </a:spcBef>
              <a:buNone/>
            </a:pPr>
            <a:r>
              <a:t/>
            </a:r>
            <a:endParaRPr/>
          </a:p>
          <a:p>
            <a:pPr lvl="0">
              <a:spcBef>
                <a:spcPts val="0"/>
              </a:spcBef>
              <a:buNone/>
            </a:pPr>
            <a:r>
              <a:rPr lang="en"/>
              <a:t>That resource management also involves scaling your function in response to multiple events.  As events stream in, the platform will create instances of your function to respond to them - the function itself is not aware of the load the service is under, each is simply responding to a single event.  If 10 simultaneous requests arrive, 10 instances are spun up.  In practice, an instance usually sticks around for a few minutes, so it can be reused - but that’s an optimization the platform is making, you should always consider you function ephemeral. </a:t>
            </a:r>
          </a:p>
          <a:p>
            <a:pPr lvl="0">
              <a:spcBef>
                <a:spcPts val="0"/>
              </a:spcBef>
              <a:buNone/>
            </a:pPr>
            <a:r>
              <a:t/>
            </a:r>
            <a:endParaRPr/>
          </a:p>
          <a:p>
            <a:pPr lvl="0" rtl="0">
              <a:spcBef>
                <a:spcPts val="0"/>
              </a:spcBef>
              <a:buNone/>
            </a:pPr>
            <a:r>
              <a:rPr lang="en"/>
              <a:t>With a serverless architecture, you’re no longer engineering the load balancing, scaling policies or failover rules that are otherwise necessary for a resilient application.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AWS Lambda is the incumbent Serverless provider, though similar functionality can be found on other platforms.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solidFill>
                  <a:schemeClr val="dk1"/>
                </a:solidFill>
              </a:rPr>
              <a:t>It operates just like the overview I gave. </a:t>
            </a:r>
            <a:r>
              <a:rPr lang="en"/>
              <a:t>A</a:t>
            </a:r>
            <a:r>
              <a:rPr lang="en"/>
              <a:t>t a high level, in the context of python, it works like this:</a:t>
            </a:r>
          </a:p>
          <a:p>
            <a:pPr lvl="0">
              <a:spcBef>
                <a:spcPts val="0"/>
              </a:spcBef>
              <a:buNone/>
            </a:pPr>
            <a:r>
              <a:t/>
            </a:r>
            <a:endParaRPr/>
          </a:p>
          <a:p>
            <a:pPr lvl="0">
              <a:spcBef>
                <a:spcPts val="0"/>
              </a:spcBef>
              <a:buNone/>
            </a:pPr>
            <a:r>
              <a:rPr b="1" lang="en"/>
              <a:t>1st: </a:t>
            </a:r>
            <a:r>
              <a:rPr lang="en"/>
              <a:t>You write your handler function: this receives the event and </a:t>
            </a:r>
            <a:r>
              <a:rPr lang="en"/>
              <a:t>has to conform to a signature dictated by the platform.</a:t>
            </a:r>
          </a:p>
          <a:p>
            <a:pPr lvl="0">
              <a:spcBef>
                <a:spcPts val="0"/>
              </a:spcBef>
              <a:buNone/>
            </a:pPr>
            <a:r>
              <a:t/>
            </a:r>
            <a:endParaRPr/>
          </a:p>
          <a:p>
            <a:pPr lvl="0" rtl="0">
              <a:spcBef>
                <a:spcPts val="0"/>
              </a:spcBef>
              <a:buNone/>
            </a:pPr>
            <a:r>
              <a:rPr lang="en"/>
              <a:t>Next, implement your logic as you would normally, just remember it needs to be stateless so lean on external services for storage and things like that.  Write it so you can run and test locally.</a:t>
            </a:r>
          </a:p>
          <a:p>
            <a:pPr lvl="0">
              <a:spcBef>
                <a:spcPts val="0"/>
              </a:spcBef>
              <a:buNone/>
            </a:pPr>
            <a:r>
              <a:t/>
            </a:r>
            <a:endParaRPr b="1"/>
          </a:p>
          <a:p>
            <a:pPr lvl="0">
              <a:spcBef>
                <a:spcPts val="0"/>
              </a:spcBef>
              <a:buNone/>
            </a:pPr>
            <a:r>
              <a:rPr lang="en"/>
              <a:t>Choose your dependencies judiciously, because you have to zip them up with your code and create a deployment bundle - the size of which has implications for the performance of the function.</a:t>
            </a:r>
          </a:p>
          <a:p>
            <a:pPr lvl="0">
              <a:spcBef>
                <a:spcPts val="0"/>
              </a:spcBef>
              <a:buNone/>
            </a:pPr>
            <a:r>
              <a:t/>
            </a:r>
            <a:endParaRPr/>
          </a:p>
          <a:p>
            <a:pPr lvl="0" rtl="0">
              <a:spcBef>
                <a:spcPts val="0"/>
              </a:spcBef>
              <a:buNone/>
            </a:pPr>
            <a:r>
              <a:rPr lang="en"/>
              <a:t>And the last step is to create the Lambda resource via CloudFormation, along with any additional AWS resources (like API Gateway endpoints, s3 buckets). Upload the whole lot and wait for the stack to be created.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Here are some specifics on what you can configure for the service:</a:t>
            </a:r>
          </a:p>
          <a:p>
            <a:pPr lvl="0">
              <a:spcBef>
                <a:spcPts val="0"/>
              </a:spcBef>
              <a:buNone/>
            </a:pPr>
            <a:r>
              <a:t/>
            </a:r>
            <a:endParaRPr/>
          </a:p>
          <a:p>
            <a:pPr indent="-228600" lvl="0" marL="457200" rtl="0">
              <a:spcBef>
                <a:spcPts val="0"/>
              </a:spcBef>
              <a:buChar char="-"/>
            </a:pPr>
            <a:r>
              <a:rPr lang="en"/>
              <a:t>You can chose the runtime your function operates on: python, node, java and .NET - and you do have access to a portion of the linux filesystem.</a:t>
            </a:r>
          </a:p>
          <a:p>
            <a:pPr indent="-228600" lvl="0" marL="457200" rtl="0">
              <a:spcBef>
                <a:spcPts val="0"/>
              </a:spcBef>
              <a:buChar char="-"/>
            </a:pPr>
            <a:r>
              <a:rPr lang="en"/>
              <a:t>You also chose the </a:t>
            </a:r>
            <a:r>
              <a:rPr lang="en"/>
              <a:t>coarse</a:t>
            </a:r>
            <a:r>
              <a:rPr lang="en"/>
              <a:t> resources available to your function: the amount of memory from 128MB to 1.5GB. The CPU increases proportionally with memory, but is not set explicitly.  </a:t>
            </a:r>
          </a:p>
          <a:p>
            <a:pPr indent="-228600" lvl="0" marL="457200" rtl="0">
              <a:spcBef>
                <a:spcPts val="0"/>
              </a:spcBef>
              <a:buChar char="-"/>
            </a:pPr>
            <a:r>
              <a:rPr lang="en"/>
              <a:t>There are a catalog of events from within the AWS ecosystem that you can register your Lambda function with, as well as invoke it </a:t>
            </a:r>
            <a:r>
              <a:rPr lang="en"/>
              <a:t>programmatically</a:t>
            </a:r>
            <a:r>
              <a:rPr lang="en"/>
              <a:t> yourself.  Some examples are when an object is added to an S3 bucket, a record inserted into a DynamoDB table, or an HTTP request to the API Gateway.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you trade control and responsibility over a lot of DevOps work to get a scalable, fault-tolerant compute environment without a lot of engineering effort - but you have to live within the rules.</a:t>
            </a:r>
          </a:p>
          <a:p>
            <a:pPr lvl="0" rtl="0">
              <a:spcBef>
                <a:spcPts val="0"/>
              </a:spcBef>
              <a:buNone/>
            </a:pPr>
            <a:r>
              <a:t/>
            </a:r>
            <a:endParaRPr/>
          </a:p>
          <a:p>
            <a:pPr lvl="0" rtl="0">
              <a:spcBef>
                <a:spcPts val="0"/>
              </a:spcBef>
              <a:buNone/>
            </a:pPr>
            <a:r>
              <a:rPr lang="en"/>
              <a:t>No long running jobs, no memory hungry jobs, no jobs that directly return large payloads and nothing that writes anything substantial to disk. It’s a challenging environment to do computation, especially with rasters - but these are all limitation that can be worked around.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As I mentioned before, when you deploy a lambda function you are responsible for delivering the code and all of its dependencies outside of the standard library. This means you are not apt-get, yum or pip installing anything as part of a provisioning step.  If your function depends on anything it must be in the deployment package and compiled to run on AMZ Linux. </a:t>
            </a:r>
          </a:p>
          <a:p>
            <a:pPr lvl="0">
              <a:spcBef>
                <a:spcPts val="0"/>
              </a:spcBef>
              <a:buNone/>
            </a:pPr>
            <a:r>
              <a:t/>
            </a:r>
            <a:endParaRPr/>
          </a:p>
          <a:p>
            <a:pPr lvl="0" rtl="0">
              <a:spcBef>
                <a:spcPts val="0"/>
              </a:spcBef>
              <a:buNone/>
            </a:pPr>
            <a:r>
              <a:rPr lang="en"/>
              <a:t>That deployment bundle can only be 50MB compressed, and the overall size of the bundle affects what is called the “cold start” time, which is the time it takes to spin up an instance of a function to respond to an event.  The larger the bundle, the more time it takes for Lambda to create it.  You don’t incur this latency when there is a recent instance already available, so </a:t>
            </a:r>
            <a:r>
              <a:rPr lang="en"/>
              <a:t>counterintuitively</a:t>
            </a:r>
            <a:r>
              <a:rPr lang="en"/>
              <a:t> a higher use app will have less latency than one with lower usage.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p:spTree>
      <p:nvGrpSpPr>
        <p:cNvPr id="9" name="Shape 9"/>
        <p:cNvGrpSpPr/>
        <p:nvPr/>
      </p:nvGrpSpPr>
      <p:grpSpPr>
        <a:xfrm>
          <a:off x="0" y="0"/>
          <a:ext cx="0" cy="0"/>
          <a:chOff x="0" y="0"/>
          <a:chExt cx="0" cy="0"/>
        </a:xfrm>
      </p:grpSpPr>
      <p:sp>
        <p:nvSpPr>
          <p:cNvPr id="10" name="Shape 10"/>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1" name="Shape 11"/>
          <p:cNvCxnSpPr/>
          <p:nvPr/>
        </p:nvCxnSpPr>
        <p:spPr>
          <a:xfrm>
            <a:off x="802057" y="1791243"/>
            <a:ext cx="235200" cy="0"/>
          </a:xfrm>
          <a:prstGeom prst="straightConnector1">
            <a:avLst/>
          </a:prstGeom>
          <a:noFill/>
          <a:ln cap="flat" cmpd="sng" w="9525">
            <a:solidFill>
              <a:srgbClr val="FFFFFF"/>
            </a:solidFill>
            <a:prstDash val="solid"/>
            <a:round/>
            <a:headEnd len="lg" w="lg" type="none"/>
            <a:tailEnd len="lg" w="lg" type="none"/>
          </a:ln>
        </p:spPr>
      </p:cxnSp>
      <p:sp>
        <p:nvSpPr>
          <p:cNvPr id="12" name="Shape 12"/>
          <p:cNvSpPr txBox="1"/>
          <p:nvPr>
            <p:ph type="ctrTitle"/>
          </p:nvPr>
        </p:nvSpPr>
        <p:spPr>
          <a:xfrm>
            <a:off x="685800" y="1839425"/>
            <a:ext cx="6036600" cy="1159800"/>
          </a:xfrm>
          <a:prstGeom prst="rect">
            <a:avLst/>
          </a:prstGeom>
        </p:spPr>
        <p:txBody>
          <a:bodyPr anchorCtr="0" anchor="t"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no photo">
    <p:spTree>
      <p:nvGrpSpPr>
        <p:cNvPr id="58" name="Shape 58"/>
        <p:cNvGrpSpPr/>
        <p:nvPr/>
      </p:nvGrpSpPr>
      <p:grpSpPr>
        <a:xfrm>
          <a:off x="0" y="0"/>
          <a:ext cx="0" cy="0"/>
          <a:chOff x="0" y="0"/>
          <a:chExt cx="0" cy="0"/>
        </a:xfrm>
      </p:grpSpPr>
      <p:sp>
        <p:nvSpPr>
          <p:cNvPr id="59" name="Shape 5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0" name="Shape 60"/>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_2">
    <p:spTree>
      <p:nvGrpSpPr>
        <p:cNvPr id="61" name="Shape 61"/>
        <p:cNvGrpSpPr/>
        <p:nvPr/>
      </p:nvGrpSpPr>
      <p:grpSpPr>
        <a:xfrm>
          <a:off x="0" y="0"/>
          <a:ext cx="0" cy="0"/>
          <a:chOff x="0" y="0"/>
          <a:chExt cx="0" cy="0"/>
        </a:xfrm>
      </p:grpSpPr>
      <p:sp>
        <p:nvSpPr>
          <p:cNvPr id="62" name="Shape 62"/>
          <p:cNvSpPr txBox="1"/>
          <p:nvPr>
            <p:ph type="ctrTitle"/>
          </p:nvPr>
        </p:nvSpPr>
        <p:spPr>
          <a:xfrm>
            <a:off x="311708" y="744575"/>
            <a:ext cx="8520600" cy="2052600"/>
          </a:xfrm>
          <a:prstGeom prst="rect">
            <a:avLst/>
          </a:prstGeom>
        </p:spPr>
        <p:txBody>
          <a:bodyPr anchorCtr="0" anchor="b" bIns="91425" lIns="91425" rIns="91425" tIns="91425"/>
          <a:lstStyle>
            <a:lvl1pPr lvl="0" rtl="0" algn="ctr">
              <a:spcBef>
                <a:spcPts val="0"/>
              </a:spcBef>
              <a:buSzPct val="100000"/>
              <a:defRPr sz="5200"/>
            </a:lvl1pPr>
            <a:lvl2pPr lvl="1" rtl="0" algn="ctr">
              <a:spcBef>
                <a:spcPts val="0"/>
              </a:spcBef>
              <a:buSzPct val="100000"/>
              <a:defRPr sz="5200"/>
            </a:lvl2pPr>
            <a:lvl3pPr lvl="2" rtl="0" algn="ctr">
              <a:spcBef>
                <a:spcPts val="0"/>
              </a:spcBef>
              <a:buSzPct val="100000"/>
              <a:defRPr sz="5200"/>
            </a:lvl3pPr>
            <a:lvl4pPr lvl="3" rtl="0" algn="ctr">
              <a:spcBef>
                <a:spcPts val="0"/>
              </a:spcBef>
              <a:buSzPct val="100000"/>
              <a:defRPr sz="5200"/>
            </a:lvl4pPr>
            <a:lvl5pPr lvl="4" rtl="0" algn="ctr">
              <a:spcBef>
                <a:spcPts val="0"/>
              </a:spcBef>
              <a:buSzPct val="100000"/>
              <a:defRPr sz="5200"/>
            </a:lvl5pPr>
            <a:lvl6pPr lvl="5" rtl="0" algn="ctr">
              <a:spcBef>
                <a:spcPts val="0"/>
              </a:spcBef>
              <a:buSzPct val="100000"/>
              <a:defRPr sz="5200"/>
            </a:lvl6pPr>
            <a:lvl7pPr lvl="6" rtl="0" algn="ctr">
              <a:spcBef>
                <a:spcPts val="0"/>
              </a:spcBef>
              <a:buSzPct val="100000"/>
              <a:defRPr sz="5200"/>
            </a:lvl7pPr>
            <a:lvl8pPr lvl="7" rtl="0" algn="ctr">
              <a:spcBef>
                <a:spcPts val="0"/>
              </a:spcBef>
              <a:buSzPct val="100000"/>
              <a:defRPr sz="5200"/>
            </a:lvl8pPr>
            <a:lvl9pPr lvl="8" rtl="0" algn="ctr">
              <a:spcBef>
                <a:spcPts val="0"/>
              </a:spcBef>
              <a:buSzPct val="100000"/>
              <a:defRPr sz="5200"/>
            </a:lvl9pPr>
          </a:lstStyle>
          <a:p/>
        </p:txBody>
      </p:sp>
      <p:sp>
        <p:nvSpPr>
          <p:cNvPr id="63" name="Shape 63"/>
          <p:cNvSpPr txBox="1"/>
          <p:nvPr>
            <p:ph idx="1" type="subTitle"/>
          </p:nvPr>
        </p:nvSpPr>
        <p:spPr>
          <a:xfrm>
            <a:off x="311700" y="2834125"/>
            <a:ext cx="85206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800"/>
            </a:lvl1pPr>
            <a:lvl2pPr lvl="1" rtl="0" algn="ctr">
              <a:lnSpc>
                <a:spcPct val="100000"/>
              </a:lnSpc>
              <a:spcBef>
                <a:spcPts val="0"/>
              </a:spcBef>
              <a:spcAft>
                <a:spcPts val="0"/>
              </a:spcAft>
              <a:buSzPct val="100000"/>
              <a:buNone/>
              <a:defRPr sz="2800"/>
            </a:lvl2pPr>
            <a:lvl3pPr lvl="2" rtl="0" algn="ctr">
              <a:lnSpc>
                <a:spcPct val="100000"/>
              </a:lnSpc>
              <a:spcBef>
                <a:spcPts val="0"/>
              </a:spcBef>
              <a:spcAft>
                <a:spcPts val="0"/>
              </a:spcAft>
              <a:buSzPct val="100000"/>
              <a:buNone/>
              <a:defRPr sz="2800"/>
            </a:lvl3pPr>
            <a:lvl4pPr lvl="3" rtl="0" algn="ctr">
              <a:lnSpc>
                <a:spcPct val="100000"/>
              </a:lnSpc>
              <a:spcBef>
                <a:spcPts val="0"/>
              </a:spcBef>
              <a:spcAft>
                <a:spcPts val="0"/>
              </a:spcAft>
              <a:buSzPct val="100000"/>
              <a:buNone/>
              <a:defRPr sz="2800"/>
            </a:lvl4pPr>
            <a:lvl5pPr lvl="4" rtl="0" algn="ctr">
              <a:lnSpc>
                <a:spcPct val="100000"/>
              </a:lnSpc>
              <a:spcBef>
                <a:spcPts val="0"/>
              </a:spcBef>
              <a:spcAft>
                <a:spcPts val="0"/>
              </a:spcAft>
              <a:buSzPct val="100000"/>
              <a:buNone/>
              <a:defRPr sz="2800"/>
            </a:lvl5pPr>
            <a:lvl6pPr lvl="5" rtl="0" algn="ctr">
              <a:lnSpc>
                <a:spcPct val="100000"/>
              </a:lnSpc>
              <a:spcBef>
                <a:spcPts val="0"/>
              </a:spcBef>
              <a:spcAft>
                <a:spcPts val="0"/>
              </a:spcAft>
              <a:buSzPct val="100000"/>
              <a:buNone/>
              <a:defRPr sz="2800"/>
            </a:lvl6pPr>
            <a:lvl7pPr lvl="6" rtl="0" algn="ctr">
              <a:lnSpc>
                <a:spcPct val="100000"/>
              </a:lnSpc>
              <a:spcBef>
                <a:spcPts val="0"/>
              </a:spcBef>
              <a:spcAft>
                <a:spcPts val="0"/>
              </a:spcAft>
              <a:buSzPct val="100000"/>
              <a:buNone/>
              <a:defRPr sz="2800"/>
            </a:lvl7pPr>
            <a:lvl8pPr lvl="7" rtl="0" algn="ctr">
              <a:lnSpc>
                <a:spcPct val="100000"/>
              </a:lnSpc>
              <a:spcBef>
                <a:spcPts val="0"/>
              </a:spcBef>
              <a:spcAft>
                <a:spcPts val="0"/>
              </a:spcAft>
              <a:buSzPct val="100000"/>
              <a:buNone/>
              <a:defRPr sz="2800"/>
            </a:lvl8pPr>
            <a:lvl9pPr lvl="8" rtl="0" algn="ctr">
              <a:lnSpc>
                <a:spcPct val="100000"/>
              </a:lnSpc>
              <a:spcBef>
                <a:spcPts val="0"/>
              </a:spcBef>
              <a:spcAft>
                <a:spcPts val="0"/>
              </a:spcAft>
              <a:buSzPct val="100000"/>
              <a:buNone/>
              <a:defRPr sz="2800"/>
            </a:lvl9pPr>
          </a:lstStyle>
          <a:p/>
        </p:txBody>
      </p:sp>
      <p:sp>
        <p:nvSpPr>
          <p:cNvPr id="64" name="Shape 64"/>
          <p:cNvSpPr txBox="1"/>
          <p:nvPr>
            <p:ph idx="12" type="sldNum"/>
          </p:nvPr>
        </p:nvSpPr>
        <p:spPr>
          <a:xfrm>
            <a:off x="8472457" y="4663216"/>
            <a:ext cx="548700" cy="393600"/>
          </a:xfrm>
          <a:prstGeom prst="rect">
            <a:avLst/>
          </a:prstGeom>
        </p:spPr>
        <p:txBody>
          <a:bodyPr anchorCtr="0" anchor="b"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ubtitle">
    <p:spTree>
      <p:nvGrpSpPr>
        <p:cNvPr id="13" name="Shape 13"/>
        <p:cNvGrpSpPr/>
        <p:nvPr/>
      </p:nvGrpSpPr>
      <p:grpSpPr>
        <a:xfrm>
          <a:off x="0" y="0"/>
          <a:ext cx="0" cy="0"/>
          <a:chOff x="0" y="0"/>
          <a:chExt cx="0" cy="0"/>
        </a:xfrm>
      </p:grpSpPr>
      <p:sp>
        <p:nvSpPr>
          <p:cNvPr id="14" name="Shape 14"/>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5" name="Shape 15"/>
          <p:cNvCxnSpPr/>
          <p:nvPr/>
        </p:nvCxnSpPr>
        <p:spPr>
          <a:xfrm>
            <a:off x="802057" y="1715043"/>
            <a:ext cx="235200" cy="0"/>
          </a:xfrm>
          <a:prstGeom prst="straightConnector1">
            <a:avLst/>
          </a:prstGeom>
          <a:noFill/>
          <a:ln cap="flat" cmpd="sng" w="9525">
            <a:solidFill>
              <a:srgbClr val="FFFFFF"/>
            </a:solidFill>
            <a:prstDash val="solid"/>
            <a:round/>
            <a:headEnd len="lg" w="lg" type="none"/>
            <a:tailEnd len="lg" w="lg" type="none"/>
          </a:ln>
        </p:spPr>
      </p:cxnSp>
      <p:sp>
        <p:nvSpPr>
          <p:cNvPr id="16" name="Shape 16"/>
          <p:cNvSpPr txBox="1"/>
          <p:nvPr>
            <p:ph type="ctrTitle"/>
          </p:nvPr>
        </p:nvSpPr>
        <p:spPr>
          <a:xfrm>
            <a:off x="685800" y="1811950"/>
            <a:ext cx="4988400" cy="1159800"/>
          </a:xfrm>
          <a:prstGeom prst="rect">
            <a:avLst/>
          </a:prstGeom>
        </p:spPr>
        <p:txBody>
          <a:bodyPr anchorCtr="0" anchor="t" bIns="91425" lIns="91425" rIns="91425" tIns="91425"/>
          <a:lstStyle>
            <a:lvl1pPr lvl="0" rtl="0">
              <a:spcBef>
                <a:spcPts val="0"/>
              </a:spcBef>
              <a:buSzPct val="100000"/>
              <a:defRPr sz="3600"/>
            </a:lvl1pPr>
            <a:lvl2pPr lvl="1" rtl="0">
              <a:spcBef>
                <a:spcPts val="0"/>
              </a:spcBef>
              <a:buSzPct val="100000"/>
              <a:defRPr sz="3600"/>
            </a:lvl2pPr>
            <a:lvl3pPr lvl="2" rtl="0">
              <a:spcBef>
                <a:spcPts val="0"/>
              </a:spcBef>
              <a:buSzPct val="100000"/>
              <a:defRPr sz="3600"/>
            </a:lvl3pPr>
            <a:lvl4pPr lvl="3" rtl="0">
              <a:spcBef>
                <a:spcPts val="0"/>
              </a:spcBef>
              <a:buSzPct val="100000"/>
              <a:defRPr sz="3600"/>
            </a:lvl4pPr>
            <a:lvl5pPr lvl="4" rtl="0">
              <a:spcBef>
                <a:spcPts val="0"/>
              </a:spcBef>
              <a:buSzPct val="100000"/>
              <a:defRPr sz="3600"/>
            </a:lvl5pPr>
            <a:lvl6pPr lvl="5" rtl="0">
              <a:spcBef>
                <a:spcPts val="0"/>
              </a:spcBef>
              <a:buSzPct val="100000"/>
              <a:defRPr sz="3600"/>
            </a:lvl6pPr>
            <a:lvl7pPr lvl="6" rtl="0">
              <a:spcBef>
                <a:spcPts val="0"/>
              </a:spcBef>
              <a:buSzPct val="100000"/>
              <a:defRPr sz="3600"/>
            </a:lvl7pPr>
            <a:lvl8pPr lvl="7" rtl="0">
              <a:spcBef>
                <a:spcPts val="0"/>
              </a:spcBef>
              <a:buSzPct val="100000"/>
              <a:defRPr sz="3600"/>
            </a:lvl8pPr>
            <a:lvl9pPr lvl="8" rtl="0">
              <a:spcBef>
                <a:spcPts val="0"/>
              </a:spcBef>
              <a:buSzPct val="100000"/>
              <a:defRPr sz="3600"/>
            </a:lvl9pPr>
          </a:lstStyle>
          <a:p/>
        </p:txBody>
      </p:sp>
      <p:sp>
        <p:nvSpPr>
          <p:cNvPr id="17" name="Shape 17"/>
          <p:cNvSpPr txBox="1"/>
          <p:nvPr>
            <p:ph idx="1" type="subTitle"/>
          </p:nvPr>
        </p:nvSpPr>
        <p:spPr>
          <a:xfrm>
            <a:off x="685800" y="3068650"/>
            <a:ext cx="4988400" cy="784800"/>
          </a:xfrm>
          <a:prstGeom prst="rect">
            <a:avLst/>
          </a:prstGeom>
        </p:spPr>
        <p:txBody>
          <a:bodyPr anchorCtr="0" anchor="t" bIns="91425" lIns="91425" rIns="91425" tIns="91425"/>
          <a:lstStyle>
            <a:lvl1pPr lvl="0" rtl="0">
              <a:spcBef>
                <a:spcPts val="0"/>
              </a:spcBef>
              <a:buSzPct val="100000"/>
              <a:buNone/>
              <a:defRPr sz="1400"/>
            </a:lvl1pPr>
            <a:lvl2pPr lvl="1" rtl="0">
              <a:spcBef>
                <a:spcPts val="0"/>
              </a:spcBef>
              <a:buSzPct val="100000"/>
              <a:buNone/>
              <a:defRPr sz="1400"/>
            </a:lvl2pPr>
            <a:lvl3pPr lvl="2" rtl="0">
              <a:spcBef>
                <a:spcPts val="0"/>
              </a:spcBef>
              <a:buSzPct val="100000"/>
              <a:buNone/>
              <a:defRPr sz="1400"/>
            </a:lvl3pPr>
            <a:lvl4pPr lvl="3" rtl="0">
              <a:spcBef>
                <a:spcPts val="0"/>
              </a:spcBef>
              <a:buSzPct val="100000"/>
              <a:buNone/>
              <a:defRPr sz="1400"/>
            </a:lvl4pPr>
            <a:lvl5pPr lvl="4" rtl="0">
              <a:spcBef>
                <a:spcPts val="0"/>
              </a:spcBef>
              <a:buSzPct val="100000"/>
              <a:buNone/>
              <a:defRPr sz="1400"/>
            </a:lvl5pPr>
            <a:lvl6pPr lvl="5" rtl="0">
              <a:spcBef>
                <a:spcPts val="0"/>
              </a:spcBef>
              <a:buSzPct val="100000"/>
              <a:buNone/>
              <a:defRPr sz="1400"/>
            </a:lvl6pPr>
            <a:lvl7pPr lvl="6" rtl="0">
              <a:spcBef>
                <a:spcPts val="0"/>
              </a:spcBef>
              <a:buSzPct val="100000"/>
              <a:buNone/>
              <a:defRPr sz="1400"/>
            </a:lvl7pPr>
            <a:lvl8pPr lvl="7" rtl="0">
              <a:spcBef>
                <a:spcPts val="0"/>
              </a:spcBef>
              <a:buSzPct val="100000"/>
              <a:buNone/>
              <a:defRPr sz="1400"/>
            </a:lvl8pPr>
            <a:lvl9pPr lvl="8" rtl="0">
              <a:spcBef>
                <a:spcPts val="0"/>
              </a:spcBef>
              <a:buSzPct val="100000"/>
              <a:buNone/>
              <a:defRPr sz="1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18" name="Shape 18"/>
        <p:cNvGrpSpPr/>
        <p:nvPr/>
      </p:nvGrpSpPr>
      <p:grpSpPr>
        <a:xfrm>
          <a:off x="0" y="0"/>
          <a:ext cx="0" cy="0"/>
          <a:chOff x="0" y="0"/>
          <a:chExt cx="0" cy="0"/>
        </a:xfrm>
      </p:grpSpPr>
      <p:sp>
        <p:nvSpPr>
          <p:cNvPr id="19" name="Shape 1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 name="Shape 20"/>
          <p:cNvCxnSpPr/>
          <p:nvPr/>
        </p:nvCxnSpPr>
        <p:spPr>
          <a:xfrm>
            <a:off x="1915850" y="865200"/>
            <a:ext cx="0" cy="3413100"/>
          </a:xfrm>
          <a:prstGeom prst="straightConnector1">
            <a:avLst/>
          </a:prstGeom>
          <a:noFill/>
          <a:ln cap="flat" cmpd="sng" w="9525">
            <a:solidFill>
              <a:srgbClr val="FFFFFF"/>
            </a:solidFill>
            <a:prstDash val="solid"/>
            <a:round/>
            <a:headEnd len="lg" w="lg" type="none"/>
            <a:tailEnd len="lg" w="lg" type="none"/>
          </a:ln>
        </p:spPr>
      </p:cxnSp>
      <p:sp>
        <p:nvSpPr>
          <p:cNvPr id="21" name="Shape 21"/>
          <p:cNvSpPr txBox="1"/>
          <p:nvPr>
            <p:ph idx="1" type="body"/>
          </p:nvPr>
        </p:nvSpPr>
        <p:spPr>
          <a:xfrm>
            <a:off x="2529950" y="1013250"/>
            <a:ext cx="5803500" cy="3117000"/>
          </a:xfrm>
          <a:prstGeom prst="rect">
            <a:avLst/>
          </a:prstGeom>
        </p:spPr>
        <p:txBody>
          <a:bodyPr anchorCtr="0" anchor="ctr" bIns="91425" lIns="91425" rIns="91425" tIns="91425"/>
          <a:lstStyle>
            <a:lvl1pPr lvl="0" rtl="0">
              <a:spcBef>
                <a:spcPts val="0"/>
              </a:spcBef>
              <a:buSzPct val="100000"/>
              <a:defRPr i="1" sz="3000"/>
            </a:lvl1pPr>
            <a:lvl2pPr lvl="1" rtl="0">
              <a:spcBef>
                <a:spcPts val="0"/>
              </a:spcBef>
              <a:buSzPct val="100000"/>
              <a:defRPr i="1" sz="3000"/>
            </a:lvl2pPr>
            <a:lvl3pPr lvl="2" rtl="0">
              <a:spcBef>
                <a:spcPts val="0"/>
              </a:spcBef>
              <a:buSzPct val="100000"/>
              <a:defRPr i="1" sz="3000"/>
            </a:lvl3pPr>
            <a:lvl4pPr lvl="3" rtl="0">
              <a:spcBef>
                <a:spcPts val="0"/>
              </a:spcBef>
              <a:buSzPct val="100000"/>
              <a:defRPr i="1" sz="3000"/>
            </a:lvl4pPr>
            <a:lvl5pPr lvl="4" rtl="0">
              <a:spcBef>
                <a:spcPts val="0"/>
              </a:spcBef>
              <a:buSzPct val="100000"/>
              <a:defRPr i="1" sz="3000"/>
            </a:lvl5pPr>
            <a:lvl6pPr lvl="5" rtl="0">
              <a:spcBef>
                <a:spcPts val="0"/>
              </a:spcBef>
              <a:buSzPct val="100000"/>
              <a:defRPr i="1" sz="3000"/>
            </a:lvl6pPr>
            <a:lvl7pPr lvl="6" rtl="0">
              <a:spcBef>
                <a:spcPts val="0"/>
              </a:spcBef>
              <a:buSzPct val="100000"/>
              <a:defRPr i="1" sz="3000"/>
            </a:lvl7pPr>
            <a:lvl8pPr lvl="7" rtl="0">
              <a:spcBef>
                <a:spcPts val="0"/>
              </a:spcBef>
              <a:buSzPct val="100000"/>
              <a:defRPr i="1" sz="3000"/>
            </a:lvl8pPr>
            <a:lvl9pPr lvl="8">
              <a:spcBef>
                <a:spcPts val="0"/>
              </a:spcBef>
              <a:buSzPct val="100000"/>
              <a:defRPr i="1" sz="3000"/>
            </a:lvl9pPr>
          </a:lstStyle>
          <a:p/>
        </p:txBody>
      </p:sp>
      <p:sp>
        <p:nvSpPr>
          <p:cNvPr id="22" name="Shape 22"/>
          <p:cNvSpPr txBox="1"/>
          <p:nvPr/>
        </p:nvSpPr>
        <p:spPr>
          <a:xfrm>
            <a:off x="283500" y="1864150"/>
            <a:ext cx="1632300" cy="653700"/>
          </a:xfrm>
          <a:prstGeom prst="rect">
            <a:avLst/>
          </a:prstGeom>
          <a:noFill/>
          <a:ln>
            <a:noFill/>
          </a:ln>
        </p:spPr>
        <p:txBody>
          <a:bodyPr anchorCtr="0" anchor="t" bIns="91425" lIns="91425" rIns="91425" tIns="91425">
            <a:noAutofit/>
          </a:bodyPr>
          <a:lstStyle/>
          <a:p>
            <a:pPr lvl="0" algn="ctr">
              <a:spcBef>
                <a:spcPts val="0"/>
              </a:spcBef>
              <a:buNone/>
            </a:pPr>
            <a:r>
              <a:rPr lang="en" sz="12000">
                <a:solidFill>
                  <a:srgbClr val="FFFFFF"/>
                </a:solidFill>
                <a:latin typeface="Montserrat"/>
                <a:ea typeface="Montserrat"/>
                <a:cs typeface="Montserrat"/>
                <a:sym typeface="Montserrat"/>
              </a:rPr>
              <a:t>“</a:t>
            </a:r>
          </a:p>
        </p:txBody>
      </p:sp>
      <p:sp>
        <p:nvSpPr>
          <p:cNvPr id="23" name="Shape 23"/>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 1 column">
    <p:spTree>
      <p:nvGrpSpPr>
        <p:cNvPr id="24" name="Shape 24"/>
        <p:cNvGrpSpPr/>
        <p:nvPr/>
      </p:nvGrpSpPr>
      <p:grpSpPr>
        <a:xfrm>
          <a:off x="0" y="0"/>
          <a:ext cx="0" cy="0"/>
          <a:chOff x="0" y="0"/>
          <a:chExt cx="0" cy="0"/>
        </a:xfrm>
      </p:grpSpPr>
      <p:sp>
        <p:nvSpPr>
          <p:cNvPr id="25" name="Shape 25"/>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6" name="Shape 26"/>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27" name="Shape 27"/>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2961550" y="1146025"/>
            <a:ext cx="5502900" cy="3547500"/>
          </a:xfrm>
          <a:prstGeom prst="rect">
            <a:avLst/>
          </a:prstGeom>
        </p:spPr>
        <p:txBody>
          <a:bodyPr anchorCtr="0" anchor="t" bIns="91425" lIns="91425" rIns="91425" tIns="91425"/>
          <a:lstStyle>
            <a:lvl1pPr lvl="0">
              <a:spcBef>
                <a:spcPts val="0"/>
              </a:spcBef>
              <a:buFont typeface="Raleway"/>
              <a:defRPr>
                <a:latin typeface="Raleway"/>
                <a:ea typeface="Raleway"/>
                <a:cs typeface="Raleway"/>
                <a:sym typeface="Raleway"/>
              </a:defRPr>
            </a:lvl1pPr>
            <a:lvl2pPr lvl="1">
              <a:spcBef>
                <a:spcPts val="0"/>
              </a:spcBef>
              <a:buFont typeface="Raleway"/>
              <a:defRPr>
                <a:latin typeface="Raleway"/>
                <a:ea typeface="Raleway"/>
                <a:cs typeface="Raleway"/>
                <a:sym typeface="Raleway"/>
              </a:defRPr>
            </a:lvl2pPr>
            <a:lvl3pPr lvl="2">
              <a:spcBef>
                <a:spcPts val="0"/>
              </a:spcBef>
              <a:buFont typeface="Raleway"/>
              <a:defRPr>
                <a:latin typeface="Raleway"/>
                <a:ea typeface="Raleway"/>
                <a:cs typeface="Raleway"/>
                <a:sym typeface="Raleway"/>
              </a:defRPr>
            </a:lvl3pPr>
            <a:lvl4pPr lvl="3">
              <a:spcBef>
                <a:spcPts val="0"/>
              </a:spcBef>
              <a:buFont typeface="Raleway"/>
              <a:defRPr>
                <a:latin typeface="Raleway"/>
                <a:ea typeface="Raleway"/>
                <a:cs typeface="Raleway"/>
                <a:sym typeface="Raleway"/>
              </a:defRPr>
            </a:lvl4pPr>
            <a:lvl5pPr lvl="4">
              <a:spcBef>
                <a:spcPts val="0"/>
              </a:spcBef>
              <a:buFont typeface="Raleway"/>
              <a:defRPr>
                <a:latin typeface="Raleway"/>
                <a:ea typeface="Raleway"/>
                <a:cs typeface="Raleway"/>
                <a:sym typeface="Raleway"/>
              </a:defRPr>
            </a:lvl5pPr>
            <a:lvl6pPr lvl="5">
              <a:spcBef>
                <a:spcPts val="0"/>
              </a:spcBef>
              <a:buFont typeface="Raleway"/>
              <a:defRPr>
                <a:latin typeface="Raleway"/>
                <a:ea typeface="Raleway"/>
                <a:cs typeface="Raleway"/>
                <a:sym typeface="Raleway"/>
              </a:defRPr>
            </a:lvl6pPr>
            <a:lvl7pPr lvl="6">
              <a:spcBef>
                <a:spcPts val="0"/>
              </a:spcBef>
              <a:buFont typeface="Raleway"/>
              <a:defRPr>
                <a:latin typeface="Raleway"/>
                <a:ea typeface="Raleway"/>
                <a:cs typeface="Raleway"/>
                <a:sym typeface="Raleway"/>
              </a:defRPr>
            </a:lvl7pPr>
            <a:lvl8pPr lvl="7">
              <a:spcBef>
                <a:spcPts val="0"/>
              </a:spcBef>
              <a:buFont typeface="Raleway"/>
              <a:defRPr>
                <a:latin typeface="Raleway"/>
                <a:ea typeface="Raleway"/>
                <a:cs typeface="Raleway"/>
                <a:sym typeface="Raleway"/>
              </a:defRPr>
            </a:lvl8pPr>
            <a:lvl9pPr lvl="8">
              <a:spcBef>
                <a:spcPts val="0"/>
              </a:spcBef>
              <a:buFont typeface="Raleway"/>
              <a:defRPr>
                <a:latin typeface="Raleway"/>
                <a:ea typeface="Raleway"/>
                <a:cs typeface="Raleway"/>
                <a:sym typeface="Raleway"/>
              </a:defRPr>
            </a:lvl9pPr>
          </a:lstStyle>
          <a:p/>
        </p:txBody>
      </p:sp>
      <p:sp>
        <p:nvSpPr>
          <p:cNvPr id="29" name="Shape 29"/>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latin typeface="Raleway"/>
                <a:ea typeface="Raleway"/>
                <a:cs typeface="Raleway"/>
                <a:sym typeface="Raleway"/>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 2 columns">
    <p:spTree>
      <p:nvGrpSpPr>
        <p:cNvPr id="30" name="Shape 30"/>
        <p:cNvGrpSpPr/>
        <p:nvPr/>
      </p:nvGrpSpPr>
      <p:grpSpPr>
        <a:xfrm>
          <a:off x="0" y="0"/>
          <a:ext cx="0" cy="0"/>
          <a:chOff x="0" y="0"/>
          <a:chExt cx="0" cy="0"/>
        </a:xfrm>
      </p:grpSpPr>
      <p:sp>
        <p:nvSpPr>
          <p:cNvPr id="31" name="Shape 31"/>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32" name="Shape 32"/>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33" name="Shape 33"/>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4" name="Shape 34"/>
          <p:cNvSpPr txBox="1"/>
          <p:nvPr>
            <p:ph idx="1" type="body"/>
          </p:nvPr>
        </p:nvSpPr>
        <p:spPr>
          <a:xfrm>
            <a:off x="2949199" y="1146025"/>
            <a:ext cx="2740200" cy="3780000"/>
          </a:xfrm>
          <a:prstGeom prst="rect">
            <a:avLst/>
          </a:prstGeom>
        </p:spPr>
        <p:txBody>
          <a:bodyPr anchorCtr="0" anchor="t"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2" type="body"/>
          </p:nvPr>
        </p:nvSpPr>
        <p:spPr>
          <a:xfrm>
            <a:off x="5854441" y="1146025"/>
            <a:ext cx="2740199" cy="3780000"/>
          </a:xfrm>
          <a:prstGeom prst="rect">
            <a:avLst/>
          </a:prstGeom>
        </p:spPr>
        <p:txBody>
          <a:bodyPr anchorCtr="0" anchor="t"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6" name="Shape 36"/>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3 columns">
    <p:spTree>
      <p:nvGrpSpPr>
        <p:cNvPr id="37" name="Shape 37"/>
        <p:cNvGrpSpPr/>
        <p:nvPr/>
      </p:nvGrpSpPr>
      <p:grpSpPr>
        <a:xfrm>
          <a:off x="0" y="0"/>
          <a:ext cx="0" cy="0"/>
          <a:chOff x="0" y="0"/>
          <a:chExt cx="0" cy="0"/>
        </a:xfrm>
      </p:grpSpPr>
      <p:sp>
        <p:nvSpPr>
          <p:cNvPr id="38" name="Shape 38"/>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39" name="Shape 39"/>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40" name="Shape 40"/>
          <p:cNvSpPr txBox="1"/>
          <p:nvPr>
            <p:ph type="title"/>
          </p:nvPr>
        </p:nvSpPr>
        <p:spPr>
          <a:xfrm>
            <a:off x="457200" y="1146025"/>
            <a:ext cx="2154600" cy="8163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1" name="Shape 41"/>
          <p:cNvSpPr txBox="1"/>
          <p:nvPr>
            <p:ph idx="1" type="body"/>
          </p:nvPr>
        </p:nvSpPr>
        <p:spPr>
          <a:xfrm>
            <a:off x="2739575"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2" name="Shape 42"/>
          <p:cNvSpPr txBox="1"/>
          <p:nvPr>
            <p:ph idx="2" type="body"/>
          </p:nvPr>
        </p:nvSpPr>
        <p:spPr>
          <a:xfrm>
            <a:off x="4732983"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3" name="Shape 43"/>
          <p:cNvSpPr txBox="1"/>
          <p:nvPr>
            <p:ph idx="3" type="body"/>
          </p:nvPr>
        </p:nvSpPr>
        <p:spPr>
          <a:xfrm>
            <a:off x="6726392"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4" name="Shape 44"/>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45" name="Shape 45"/>
        <p:cNvGrpSpPr/>
        <p:nvPr/>
      </p:nvGrpSpPr>
      <p:grpSpPr>
        <a:xfrm>
          <a:off x="0" y="0"/>
          <a:ext cx="0" cy="0"/>
          <a:chOff x="0" y="0"/>
          <a:chExt cx="0" cy="0"/>
        </a:xfrm>
      </p:grpSpPr>
      <p:cxnSp>
        <p:nvCxnSpPr>
          <p:cNvPr id="46" name="Shape 46"/>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47" name="Shape 47"/>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8" name="Shape 48"/>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
        <p:nvSpPr>
          <p:cNvPr id="49" name="Shape 4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0" name="Shape 50"/>
        <p:cNvGrpSpPr/>
        <p:nvPr/>
      </p:nvGrpSpPr>
      <p:grpSpPr>
        <a:xfrm>
          <a:off x="0" y="0"/>
          <a:ext cx="0" cy="0"/>
          <a:chOff x="0" y="0"/>
          <a:chExt cx="0" cy="0"/>
        </a:xfrm>
      </p:grpSpPr>
      <p:sp>
        <p:nvSpPr>
          <p:cNvPr id="51" name="Shape 51"/>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52" name="Shape 52"/>
          <p:cNvCxnSpPr/>
          <p:nvPr/>
        </p:nvCxnSpPr>
        <p:spPr>
          <a:xfrm>
            <a:off x="556950" y="4189168"/>
            <a:ext cx="8030100" cy="0"/>
          </a:xfrm>
          <a:prstGeom prst="straightConnector1">
            <a:avLst/>
          </a:prstGeom>
          <a:noFill/>
          <a:ln cap="flat" cmpd="sng" w="9525">
            <a:solidFill>
              <a:srgbClr val="FFFFFF"/>
            </a:solidFill>
            <a:prstDash val="solid"/>
            <a:round/>
            <a:headEnd len="lg" w="lg" type="none"/>
            <a:tailEnd len="lg" w="lg" type="none"/>
          </a:ln>
        </p:spPr>
      </p:cxnSp>
      <p:sp>
        <p:nvSpPr>
          <p:cNvPr id="53" name="Shape 53"/>
          <p:cNvSpPr txBox="1"/>
          <p:nvPr>
            <p:ph idx="1" type="body"/>
          </p:nvPr>
        </p:nvSpPr>
        <p:spPr>
          <a:xfrm>
            <a:off x="457200" y="4189174"/>
            <a:ext cx="8229600" cy="610500"/>
          </a:xfrm>
          <a:prstGeom prst="rect">
            <a:avLst/>
          </a:prstGeom>
        </p:spPr>
        <p:txBody>
          <a:bodyPr anchorCtr="0" anchor="ctr" bIns="91425" lIns="91425" rIns="91425" tIns="91425"/>
          <a:lstStyle>
            <a:lvl1pPr lvl="0" algn="ctr">
              <a:spcBef>
                <a:spcPts val="360"/>
              </a:spcBef>
              <a:buSzPct val="100000"/>
              <a:buNone/>
              <a:defRPr sz="1200"/>
            </a:lvl1pPr>
          </a:lstStyle>
          <a:p/>
        </p:txBody>
      </p:sp>
      <p:sp>
        <p:nvSpPr>
          <p:cNvPr id="54" name="Shape 54"/>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5" name="Shape 55"/>
        <p:cNvGrpSpPr/>
        <p:nvPr/>
      </p:nvGrpSpPr>
      <p:grpSpPr>
        <a:xfrm>
          <a:off x="0" y="0"/>
          <a:ext cx="0" cy="0"/>
          <a:chOff x="0" y="0"/>
          <a:chExt cx="0" cy="0"/>
        </a:xfrm>
      </p:grpSpPr>
      <p:sp>
        <p:nvSpPr>
          <p:cNvPr id="56" name="Shape 56"/>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7" name="Shape 57"/>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1146025"/>
            <a:ext cx="2154600" cy="816300"/>
          </a:xfrm>
          <a:prstGeom prst="rect">
            <a:avLst/>
          </a:prstGeom>
          <a:noFill/>
          <a:ln>
            <a:noFill/>
          </a:ln>
        </p:spPr>
        <p:txBody>
          <a:bodyPr anchorCtr="0" anchor="t" bIns="91425" lIns="91425" rIns="91425" tIns="91425"/>
          <a:lstStyle>
            <a:lvl1pPr lvl="0">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1pPr>
            <a:lvl2pPr lvl="1">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2pPr>
            <a:lvl3pPr lvl="2">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3pPr>
            <a:lvl4pPr lvl="3">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4pPr>
            <a:lvl5pPr lvl="4">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5pPr>
            <a:lvl6pPr lvl="5">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6pPr>
            <a:lvl7pPr lvl="6">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7pPr>
            <a:lvl8pPr lvl="7">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8pPr>
            <a:lvl9pPr lvl="8">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9pPr>
          </a:lstStyle>
          <a:p/>
        </p:txBody>
      </p:sp>
      <p:sp>
        <p:nvSpPr>
          <p:cNvPr id="7" name="Shape 7"/>
          <p:cNvSpPr txBox="1"/>
          <p:nvPr>
            <p:ph idx="1" type="body"/>
          </p:nvPr>
        </p:nvSpPr>
        <p:spPr>
          <a:xfrm>
            <a:off x="2961550" y="1146025"/>
            <a:ext cx="5502900" cy="3547500"/>
          </a:xfrm>
          <a:prstGeom prst="rect">
            <a:avLst/>
          </a:prstGeom>
          <a:noFill/>
          <a:ln>
            <a:noFill/>
          </a:ln>
        </p:spPr>
        <p:txBody>
          <a:bodyPr anchorCtr="0" anchor="t" bIns="91425" lIns="91425" rIns="91425" tIns="91425"/>
          <a:lstStyle>
            <a:lvl1pPr lvl="0">
              <a:spcBef>
                <a:spcPts val="600"/>
              </a:spcBef>
              <a:buClr>
                <a:srgbClr val="FFFFFF"/>
              </a:buClr>
              <a:buSzPct val="100000"/>
              <a:buFont typeface="Raleway"/>
              <a:buChar char="▫"/>
              <a:defRPr sz="2400">
                <a:solidFill>
                  <a:srgbClr val="FFFFFF"/>
                </a:solidFill>
                <a:latin typeface="Raleway"/>
                <a:ea typeface="Raleway"/>
                <a:cs typeface="Raleway"/>
                <a:sym typeface="Raleway"/>
              </a:defRPr>
            </a:lvl1pPr>
            <a:lvl2pPr lvl="1">
              <a:spcBef>
                <a:spcPts val="480"/>
              </a:spcBef>
              <a:buClr>
                <a:srgbClr val="FFFFFF"/>
              </a:buClr>
              <a:buSzPct val="100000"/>
              <a:buFont typeface="Raleway"/>
              <a:buChar char="▫"/>
              <a:defRPr sz="2400">
                <a:solidFill>
                  <a:srgbClr val="FFFFFF"/>
                </a:solidFill>
                <a:latin typeface="Raleway"/>
                <a:ea typeface="Raleway"/>
                <a:cs typeface="Raleway"/>
                <a:sym typeface="Raleway"/>
              </a:defRPr>
            </a:lvl2pPr>
            <a:lvl3pPr lvl="2">
              <a:spcBef>
                <a:spcPts val="480"/>
              </a:spcBef>
              <a:buClr>
                <a:srgbClr val="FFFFFF"/>
              </a:buClr>
              <a:buSzPct val="100000"/>
              <a:buFont typeface="Raleway"/>
              <a:buChar char="▫"/>
              <a:defRPr sz="2400">
                <a:solidFill>
                  <a:srgbClr val="FFFFFF"/>
                </a:solidFill>
                <a:latin typeface="Raleway"/>
                <a:ea typeface="Raleway"/>
                <a:cs typeface="Raleway"/>
                <a:sym typeface="Raleway"/>
              </a:defRPr>
            </a:lvl3pPr>
            <a:lvl4pPr lvl="3">
              <a:spcBef>
                <a:spcPts val="360"/>
              </a:spcBef>
              <a:buClr>
                <a:srgbClr val="FFFFFF"/>
              </a:buClr>
              <a:buSzPct val="100000"/>
              <a:buFont typeface="Raleway"/>
              <a:buChar char="▫"/>
              <a:defRPr sz="2400">
                <a:solidFill>
                  <a:srgbClr val="FFFFFF"/>
                </a:solidFill>
                <a:latin typeface="Raleway"/>
                <a:ea typeface="Raleway"/>
                <a:cs typeface="Raleway"/>
                <a:sym typeface="Raleway"/>
              </a:defRPr>
            </a:lvl4pPr>
            <a:lvl5pPr lvl="4">
              <a:spcBef>
                <a:spcPts val="360"/>
              </a:spcBef>
              <a:buClr>
                <a:srgbClr val="FFFFFF"/>
              </a:buClr>
              <a:buSzPct val="100000"/>
              <a:buFont typeface="Raleway"/>
              <a:buChar char="▫"/>
              <a:defRPr sz="2400">
                <a:solidFill>
                  <a:srgbClr val="FFFFFF"/>
                </a:solidFill>
                <a:latin typeface="Raleway"/>
                <a:ea typeface="Raleway"/>
                <a:cs typeface="Raleway"/>
                <a:sym typeface="Raleway"/>
              </a:defRPr>
            </a:lvl5pPr>
            <a:lvl6pPr lvl="5">
              <a:spcBef>
                <a:spcPts val="360"/>
              </a:spcBef>
              <a:buClr>
                <a:srgbClr val="FFFFFF"/>
              </a:buClr>
              <a:buSzPct val="100000"/>
              <a:buFont typeface="Raleway"/>
              <a:buChar char="▫"/>
              <a:defRPr sz="2400">
                <a:solidFill>
                  <a:srgbClr val="FFFFFF"/>
                </a:solidFill>
                <a:latin typeface="Raleway"/>
                <a:ea typeface="Raleway"/>
                <a:cs typeface="Raleway"/>
                <a:sym typeface="Raleway"/>
              </a:defRPr>
            </a:lvl6pPr>
            <a:lvl7pPr lvl="6">
              <a:spcBef>
                <a:spcPts val="360"/>
              </a:spcBef>
              <a:buClr>
                <a:srgbClr val="FFFFFF"/>
              </a:buClr>
              <a:buSzPct val="100000"/>
              <a:buFont typeface="Raleway"/>
              <a:buChar char="▫"/>
              <a:defRPr sz="2400">
                <a:solidFill>
                  <a:srgbClr val="FFFFFF"/>
                </a:solidFill>
                <a:latin typeface="Raleway"/>
                <a:ea typeface="Raleway"/>
                <a:cs typeface="Raleway"/>
                <a:sym typeface="Raleway"/>
              </a:defRPr>
            </a:lvl7pPr>
            <a:lvl8pPr lvl="7">
              <a:spcBef>
                <a:spcPts val="360"/>
              </a:spcBef>
              <a:buClr>
                <a:srgbClr val="FFFFFF"/>
              </a:buClr>
              <a:buSzPct val="100000"/>
              <a:buFont typeface="Raleway"/>
              <a:buChar char="▫"/>
              <a:defRPr sz="2400">
                <a:solidFill>
                  <a:srgbClr val="FFFFFF"/>
                </a:solidFill>
                <a:latin typeface="Raleway"/>
                <a:ea typeface="Raleway"/>
                <a:cs typeface="Raleway"/>
                <a:sym typeface="Raleway"/>
              </a:defRPr>
            </a:lvl8pPr>
            <a:lvl9pPr lvl="8">
              <a:spcBef>
                <a:spcPts val="360"/>
              </a:spcBef>
              <a:buClr>
                <a:srgbClr val="FFFFFF"/>
              </a:buClr>
              <a:buSzPct val="100000"/>
              <a:buFont typeface="Raleway"/>
              <a:buChar char="▫"/>
              <a:defRPr sz="2400">
                <a:solidFill>
                  <a:srgbClr val="FFFFFF"/>
                </a:solidFill>
                <a:latin typeface="Raleway"/>
                <a:ea typeface="Raleway"/>
                <a:cs typeface="Raleway"/>
                <a:sym typeface="Raleway"/>
              </a:defRPr>
            </a:lvl9pPr>
          </a:lstStyle>
          <a:p/>
        </p:txBody>
      </p:sp>
      <p:sp>
        <p:nvSpPr>
          <p:cNvPr id="8" name="Shape 8"/>
          <p:cNvSpPr txBox="1"/>
          <p:nvPr>
            <p:ph idx="12" type="sldNum"/>
          </p:nvPr>
        </p:nvSpPr>
        <p:spPr>
          <a:xfrm>
            <a:off x="457200" y="4189182"/>
            <a:ext cx="548700" cy="544500"/>
          </a:xfrm>
          <a:prstGeom prst="rect">
            <a:avLst/>
          </a:prstGeom>
          <a:noFill/>
          <a:ln>
            <a:noFill/>
          </a:ln>
        </p:spPr>
        <p:txBody>
          <a:bodyPr anchorCtr="0" anchor="b" bIns="91425" lIns="91425" rIns="91425" tIns="91425">
            <a:noAutofit/>
          </a:bodyPr>
          <a:lstStyle/>
          <a:p>
            <a:pPr lvl="0">
              <a:spcBef>
                <a:spcPts val="0"/>
              </a:spcBef>
              <a:buNone/>
            </a:pPr>
            <a:fld id="{00000000-1234-1234-1234-123412341234}" type="slidenum">
              <a:rPr b="1" lang="en" sz="1800">
                <a:solidFill>
                  <a:srgbClr val="FFFFFF"/>
                </a:solidFill>
                <a:latin typeface="Montserrat"/>
                <a:ea typeface="Montserrat"/>
                <a:cs typeface="Montserrat"/>
                <a:sym typeface="Montserrat"/>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hyperlink" Target="http://raster.surge.sh/"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hyperlink" Target="https://github.com/mmcfarland/foss4g-lambda-demo"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lang="en"/>
              <a:t>Raster processing on Serverless Architecture</a:t>
            </a:r>
          </a:p>
        </p:txBody>
      </p:sp>
      <p:sp>
        <p:nvSpPr>
          <p:cNvPr id="70" name="Shape 70"/>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a:t>Using python tools on AWS Lambda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costs</a:t>
            </a:r>
          </a:p>
        </p:txBody>
      </p:sp>
      <p:sp>
        <p:nvSpPr>
          <p:cNvPr id="125" name="Shape 125"/>
          <p:cNvSpPr txBox="1"/>
          <p:nvPr>
            <p:ph idx="4294967295" type="subTitle"/>
          </p:nvPr>
        </p:nvSpPr>
        <p:spPr>
          <a:xfrm>
            <a:off x="685800" y="1163650"/>
            <a:ext cx="7918500" cy="34290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Charged per request + per 100ms</a:t>
            </a:r>
          </a:p>
          <a:p>
            <a:pPr indent="-228600" lvl="1" marL="914400" rtl="0">
              <a:lnSpc>
                <a:spcPct val="150000"/>
              </a:lnSpc>
              <a:spcBef>
                <a:spcPts val="0"/>
              </a:spcBef>
              <a:buFont typeface="Montserrat"/>
              <a:buChar char="○"/>
            </a:pPr>
            <a:r>
              <a:rPr b="1" lang="en">
                <a:latin typeface="Montserrat"/>
                <a:ea typeface="Montserrat"/>
                <a:cs typeface="Montserrat"/>
                <a:sym typeface="Montserrat"/>
              </a:rPr>
              <a:t>$0.20 / 1MM requests</a:t>
            </a:r>
          </a:p>
          <a:p>
            <a:pPr indent="-228600" lvl="1" marL="914400" rtl="0">
              <a:lnSpc>
                <a:spcPct val="150000"/>
              </a:lnSpc>
              <a:spcBef>
                <a:spcPts val="0"/>
              </a:spcBef>
              <a:buFont typeface="Montserrat"/>
              <a:buChar char="○"/>
            </a:pPr>
            <a:r>
              <a:rPr b="1" lang="en">
                <a:latin typeface="Montserrat"/>
                <a:ea typeface="Montserrat"/>
                <a:cs typeface="Montserrat"/>
                <a:sym typeface="Montserrat"/>
              </a:rPr>
              <a:t>$0.00001667 / GB-s</a:t>
            </a:r>
          </a:p>
          <a:p>
            <a:pPr indent="-228600" lvl="0" marL="457200" rtl="0">
              <a:lnSpc>
                <a:spcPct val="150000"/>
              </a:lnSpc>
              <a:spcBef>
                <a:spcPts val="0"/>
              </a:spcBef>
              <a:buChar char="●"/>
            </a:pPr>
            <a:r>
              <a:rPr b="1" lang="en">
                <a:latin typeface="Montserrat"/>
                <a:ea typeface="Montserrat"/>
                <a:cs typeface="Montserrat"/>
                <a:sym typeface="Montserrat"/>
              </a:rPr>
              <a:t>Perpetual free-tier (per month)</a:t>
            </a:r>
          </a:p>
          <a:p>
            <a:pPr indent="-228600" lvl="1" marL="914400" rtl="0">
              <a:lnSpc>
                <a:spcPct val="150000"/>
              </a:lnSpc>
              <a:spcBef>
                <a:spcPts val="0"/>
              </a:spcBef>
              <a:buFont typeface="Montserrat"/>
              <a:buChar char="○"/>
            </a:pPr>
            <a:r>
              <a:rPr b="1" lang="en">
                <a:latin typeface="Montserrat"/>
                <a:ea typeface="Montserrat"/>
                <a:cs typeface="Montserrat"/>
                <a:sym typeface="Montserrat"/>
              </a:rPr>
              <a:t>First million requests</a:t>
            </a:r>
          </a:p>
          <a:p>
            <a:pPr indent="-228600" lvl="1" marL="914400" rtl="0">
              <a:lnSpc>
                <a:spcPct val="150000"/>
              </a:lnSpc>
              <a:spcBef>
                <a:spcPts val="0"/>
              </a:spcBef>
              <a:buFont typeface="Montserrat"/>
              <a:buChar char="○"/>
            </a:pPr>
            <a:r>
              <a:rPr b="1" lang="en">
                <a:latin typeface="Montserrat"/>
                <a:ea typeface="Montserrat"/>
                <a:cs typeface="Montserrat"/>
                <a:sym typeface="Montserrat"/>
              </a:rPr>
              <a:t>First 400,000 GB-s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When to use</a:t>
            </a:r>
          </a:p>
        </p:txBody>
      </p:sp>
      <p:sp>
        <p:nvSpPr>
          <p:cNvPr id="131" name="Shape 131"/>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Latency tolerant</a:t>
            </a:r>
          </a:p>
          <a:p>
            <a:pPr indent="-228600" lvl="0" marL="457200" rtl="0">
              <a:lnSpc>
                <a:spcPct val="150000"/>
              </a:lnSpc>
              <a:spcBef>
                <a:spcPts val="0"/>
              </a:spcBef>
              <a:buFont typeface="Montserrat"/>
              <a:buChar char="●"/>
            </a:pPr>
            <a:r>
              <a:rPr b="1" lang="en">
                <a:latin typeface="Montserrat"/>
                <a:ea typeface="Montserrat"/>
                <a:cs typeface="Montserrat"/>
                <a:sym typeface="Montserrat"/>
              </a:rPr>
              <a:t>Stateless</a:t>
            </a:r>
          </a:p>
          <a:p>
            <a:pPr indent="-228600" lvl="0" marL="457200" rtl="0">
              <a:lnSpc>
                <a:spcPct val="150000"/>
              </a:lnSpc>
              <a:spcBef>
                <a:spcPts val="0"/>
              </a:spcBef>
              <a:buFont typeface="Montserrat"/>
              <a:buChar char="●"/>
            </a:pPr>
            <a:r>
              <a:rPr b="1" lang="en">
                <a:latin typeface="Montserrat"/>
                <a:ea typeface="Montserrat"/>
                <a:cs typeface="Montserrat"/>
                <a:sym typeface="Montserrat"/>
              </a:rPr>
              <a:t>Traffic is bursty</a:t>
            </a:r>
          </a:p>
          <a:p>
            <a:pPr indent="-228600" lvl="0" marL="457200" rtl="0">
              <a:lnSpc>
                <a:spcPct val="150000"/>
              </a:lnSpc>
              <a:spcBef>
                <a:spcPts val="0"/>
              </a:spcBef>
              <a:buFont typeface="Montserrat"/>
              <a:buChar char="●"/>
            </a:pPr>
            <a:r>
              <a:rPr b="1" lang="en">
                <a:latin typeface="Montserrat"/>
                <a:ea typeface="Montserrat"/>
                <a:cs typeface="Montserrat"/>
                <a:sym typeface="Montserrat"/>
              </a:rPr>
              <a:t>Relatively short-running</a:t>
            </a:r>
          </a:p>
          <a:p>
            <a:pPr indent="-228600" lvl="0" marL="457200" rtl="0">
              <a:lnSpc>
                <a:spcPct val="150000"/>
              </a:lnSpc>
              <a:spcBef>
                <a:spcPts val="0"/>
              </a:spcBef>
              <a:buFont typeface="Montserrat"/>
              <a:buChar char="●"/>
            </a:pPr>
            <a:r>
              <a:rPr b="1" lang="en">
                <a:latin typeface="Montserrat"/>
                <a:ea typeface="Montserrat"/>
                <a:cs typeface="Montserrat"/>
                <a:sym typeface="Montserrat"/>
              </a:rPr>
              <a:t>Modest resource requirements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Example Use Cases</a:t>
            </a:r>
          </a:p>
        </p:txBody>
      </p:sp>
      <p:sp>
        <p:nvSpPr>
          <p:cNvPr id="137" name="Shape 137"/>
          <p:cNvSpPr txBox="1"/>
          <p:nvPr>
            <p:ph idx="4294967295" type="subTitle"/>
          </p:nvPr>
        </p:nvSpPr>
        <p:spPr>
          <a:xfrm>
            <a:off x="685800" y="1392250"/>
            <a:ext cx="7918500" cy="15159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ETL</a:t>
            </a:r>
          </a:p>
          <a:p>
            <a:pPr indent="-228600" lvl="0" marL="457200" rtl="0">
              <a:lnSpc>
                <a:spcPct val="150000"/>
              </a:lnSpc>
              <a:spcBef>
                <a:spcPts val="0"/>
              </a:spcBef>
              <a:buFont typeface="Montserrat"/>
              <a:buChar char="●"/>
            </a:pPr>
            <a:r>
              <a:rPr b="1" lang="en">
                <a:latin typeface="Montserrat"/>
                <a:ea typeface="Montserrat"/>
                <a:cs typeface="Montserrat"/>
                <a:sym typeface="Montserrat"/>
              </a:rPr>
              <a:t>“Micro-services”</a:t>
            </a:r>
          </a:p>
        </p:txBody>
      </p:sp>
      <p:sp>
        <p:nvSpPr>
          <p:cNvPr id="138" name="Shape 138"/>
          <p:cNvSpPr txBox="1"/>
          <p:nvPr>
            <p:ph idx="4294967295" type="subTitle"/>
          </p:nvPr>
        </p:nvSpPr>
        <p:spPr>
          <a:xfrm>
            <a:off x="685800" y="2576725"/>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Raster statistics</a:t>
            </a:r>
          </a:p>
          <a:p>
            <a:pPr indent="-228600" lvl="0" marL="457200" rtl="0">
              <a:lnSpc>
                <a:spcPct val="150000"/>
              </a:lnSpc>
              <a:spcBef>
                <a:spcPts val="0"/>
              </a:spcBef>
              <a:buFont typeface="Montserrat"/>
              <a:buChar char="●"/>
            </a:pPr>
            <a:r>
              <a:rPr b="1" lang="en">
                <a:latin typeface="Montserrat"/>
                <a:ea typeface="Montserrat"/>
                <a:cs typeface="Montserrat"/>
                <a:sym typeface="Montserrat"/>
              </a:rPr>
              <a:t>Raster tiling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Shape 143"/>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Python Raster Tools</a:t>
            </a:r>
          </a:p>
        </p:txBody>
      </p:sp>
      <p:sp>
        <p:nvSpPr>
          <p:cNvPr id="144" name="Shape 144"/>
          <p:cNvSpPr txBox="1"/>
          <p:nvPr/>
        </p:nvSpPr>
        <p:spPr>
          <a:xfrm>
            <a:off x="822950" y="2793725"/>
            <a:ext cx="6291300" cy="584700"/>
          </a:xfrm>
          <a:prstGeom prst="rect">
            <a:avLst/>
          </a:prstGeom>
          <a:noFill/>
          <a:ln>
            <a:noFill/>
          </a:ln>
        </p:spPr>
        <p:txBody>
          <a:bodyPr anchorCtr="0" anchor="t" bIns="91425" lIns="91425" rIns="91425" tIns="91425">
            <a:noAutofit/>
          </a:bodyPr>
          <a:lstStyle/>
          <a:p>
            <a:pPr lvl="0">
              <a:spcBef>
                <a:spcPts val="0"/>
              </a:spcBef>
              <a:buNone/>
            </a:pPr>
            <a:r>
              <a:rPr b="1" lang="en" sz="2400">
                <a:solidFill>
                  <a:srgbClr val="FFFFFF"/>
                </a:solidFill>
                <a:latin typeface="Montserrat"/>
                <a:ea typeface="Montserrat"/>
                <a:cs typeface="Montserrat"/>
                <a:sym typeface="Montserrat"/>
              </a:rPr>
              <a:t>r</a:t>
            </a:r>
            <a:r>
              <a:rPr b="1" lang="en" sz="2400">
                <a:solidFill>
                  <a:srgbClr val="FFFFFF"/>
                </a:solidFill>
                <a:latin typeface="Montserrat"/>
                <a:ea typeface="Montserrat"/>
                <a:cs typeface="Montserrat"/>
                <a:sym typeface="Montserrat"/>
              </a:rPr>
              <a:t>asterio &amp; numpy (and friends)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Rasterio</a:t>
            </a:r>
          </a:p>
        </p:txBody>
      </p:sp>
      <p:sp>
        <p:nvSpPr>
          <p:cNvPr id="150" name="Shape 150"/>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Idiomatic python API over GDAL</a:t>
            </a:r>
          </a:p>
          <a:p>
            <a:pPr indent="-228600" lvl="0" marL="457200" rtl="0">
              <a:lnSpc>
                <a:spcPct val="150000"/>
              </a:lnSpc>
              <a:spcBef>
                <a:spcPts val="0"/>
              </a:spcBef>
              <a:buFont typeface="Montserrat"/>
              <a:buChar char="●"/>
            </a:pPr>
            <a:r>
              <a:rPr b="1" lang="en">
                <a:latin typeface="Montserrat"/>
                <a:ea typeface="Montserrat"/>
                <a:cs typeface="Montserrat"/>
                <a:sym typeface="Montserrat"/>
              </a:rPr>
              <a:t>Reads raster data into numpy arrays</a:t>
            </a:r>
          </a:p>
          <a:p>
            <a:pPr indent="-228600" lvl="0" marL="457200" rtl="0">
              <a:lnSpc>
                <a:spcPct val="150000"/>
              </a:lnSpc>
              <a:spcBef>
                <a:spcPts val="0"/>
              </a:spcBef>
              <a:buFont typeface="Montserrat"/>
              <a:buChar char="●"/>
            </a:pPr>
            <a:r>
              <a:rPr b="1" lang="en">
                <a:latin typeface="Montserrat"/>
                <a:ea typeface="Montserrat"/>
                <a:cs typeface="Montserrat"/>
                <a:sym typeface="Montserrat"/>
              </a:rPr>
              <a:t>Raster processing utilities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Windowed reads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HTTP/S3 reads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Numpy</a:t>
            </a:r>
          </a:p>
        </p:txBody>
      </p:sp>
      <p:sp>
        <p:nvSpPr>
          <p:cNvPr id="156" name="Shape 156"/>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Large, multidimensional arrays (aka, rasters)</a:t>
            </a:r>
          </a:p>
          <a:p>
            <a:pPr indent="-228600" lvl="0" marL="457200" rtl="0">
              <a:lnSpc>
                <a:spcPct val="150000"/>
              </a:lnSpc>
              <a:spcBef>
                <a:spcPts val="0"/>
              </a:spcBef>
              <a:buFont typeface="Montserrat"/>
              <a:buChar char="●"/>
            </a:pPr>
            <a:r>
              <a:rPr b="1" lang="en">
                <a:latin typeface="Montserrat"/>
                <a:ea typeface="Montserrat"/>
                <a:cs typeface="Montserrat"/>
                <a:sym typeface="Montserrat"/>
              </a:rPr>
              <a:t>Not spatial</a:t>
            </a:r>
          </a:p>
          <a:p>
            <a:pPr indent="-228600" lvl="0" marL="457200" rtl="0">
              <a:lnSpc>
                <a:spcPct val="150000"/>
              </a:lnSpc>
              <a:spcBef>
                <a:spcPts val="0"/>
              </a:spcBef>
              <a:buFont typeface="Montserrat"/>
              <a:buChar char="●"/>
            </a:pPr>
            <a:r>
              <a:rPr b="1" lang="en">
                <a:latin typeface="Montserrat"/>
                <a:ea typeface="Montserrat"/>
                <a:cs typeface="Montserrat"/>
                <a:sym typeface="Montserrat"/>
              </a:rPr>
              <a:t>Typically fast</a:t>
            </a:r>
          </a:p>
          <a:p>
            <a:pPr indent="-228600" lvl="0" marL="457200" rtl="0">
              <a:lnSpc>
                <a:spcPct val="150000"/>
              </a:lnSpc>
              <a:spcBef>
                <a:spcPts val="0"/>
              </a:spcBef>
              <a:buFont typeface="Montserrat"/>
              <a:buChar char="●"/>
            </a:pPr>
            <a:r>
              <a:rPr b="1" lang="en">
                <a:latin typeface="Montserrat"/>
                <a:ea typeface="Montserrat"/>
                <a:cs typeface="Montserrat"/>
                <a:sym typeface="Montserrat"/>
              </a:rPr>
              <a:t>Extensive community and ecosystem</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And more</a:t>
            </a:r>
          </a:p>
        </p:txBody>
      </p:sp>
      <p:sp>
        <p:nvSpPr>
          <p:cNvPr id="162" name="Shape 162"/>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Shapely: vector operations</a:t>
            </a:r>
          </a:p>
          <a:p>
            <a:pPr indent="-228600" lvl="0" marL="457200" rtl="0">
              <a:lnSpc>
                <a:spcPct val="150000"/>
              </a:lnSpc>
              <a:spcBef>
                <a:spcPts val="0"/>
              </a:spcBef>
              <a:buFont typeface="Montserrat"/>
              <a:buChar char="●"/>
            </a:pPr>
            <a:r>
              <a:rPr b="1" lang="en">
                <a:latin typeface="Montserrat"/>
                <a:ea typeface="Montserrat"/>
                <a:cs typeface="Montserrat"/>
                <a:sym typeface="Montserrat"/>
              </a:rPr>
              <a:t>Pyproj: reprojection</a:t>
            </a:r>
          </a:p>
          <a:p>
            <a:pPr indent="-228600" lvl="0" marL="457200" rtl="0">
              <a:lnSpc>
                <a:spcPct val="150000"/>
              </a:lnSpc>
              <a:spcBef>
                <a:spcPts val="0"/>
              </a:spcBef>
              <a:buFont typeface="Montserrat"/>
              <a:buChar char="●"/>
            </a:pPr>
            <a:r>
              <a:rPr b="1" lang="en">
                <a:latin typeface="Montserrat"/>
                <a:ea typeface="Montserrat"/>
                <a:cs typeface="Montserrat"/>
                <a:sym typeface="Montserrat"/>
              </a:rPr>
              <a:t>Pillow: image generation</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How it’s done</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rasters</a:t>
            </a:r>
          </a:p>
        </p:txBody>
      </p:sp>
      <p:sp>
        <p:nvSpPr>
          <p:cNvPr id="173" name="Shape 173"/>
          <p:cNvSpPr txBox="1"/>
          <p:nvPr>
            <p:ph idx="4294967295" type="subTitle"/>
          </p:nvPr>
        </p:nvSpPr>
        <p:spPr>
          <a:xfrm>
            <a:off x="685800" y="1392250"/>
            <a:ext cx="7918500" cy="31716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Target S3</a:t>
            </a:r>
          </a:p>
          <a:p>
            <a:pPr indent="-228600" lvl="0" marL="457200" rtl="0">
              <a:lnSpc>
                <a:spcPct val="150000"/>
              </a:lnSpc>
              <a:spcBef>
                <a:spcPts val="0"/>
              </a:spcBef>
              <a:buFont typeface="Montserrat"/>
              <a:buChar char="●"/>
            </a:pPr>
            <a:r>
              <a:rPr b="1" lang="en">
                <a:latin typeface="Montserrat"/>
                <a:ea typeface="Montserrat"/>
                <a:cs typeface="Montserrat"/>
                <a:sym typeface="Montserrat"/>
              </a:rPr>
              <a:t>Compress</a:t>
            </a:r>
          </a:p>
          <a:p>
            <a:pPr indent="-228600" lvl="0" marL="457200" rtl="0">
              <a:lnSpc>
                <a:spcPct val="150000"/>
              </a:lnSpc>
              <a:spcBef>
                <a:spcPts val="0"/>
              </a:spcBef>
              <a:buFont typeface="Montserrat"/>
              <a:buChar char="●"/>
            </a:pPr>
            <a:r>
              <a:rPr b="1" lang="en">
                <a:latin typeface="Montserrat"/>
                <a:ea typeface="Montserrat"/>
                <a:cs typeface="Montserrat"/>
                <a:sym typeface="Montserrat"/>
              </a:rPr>
              <a:t>Internal tiles and and overviews</a:t>
            </a:r>
          </a:p>
          <a:p>
            <a:pPr indent="-228600" lvl="0" marL="457200" rtl="0">
              <a:lnSpc>
                <a:spcPct val="150000"/>
              </a:lnSpc>
              <a:spcBef>
                <a:spcPts val="0"/>
              </a:spcBef>
              <a:buFont typeface="Montserrat"/>
              <a:buChar char="●"/>
            </a:pPr>
            <a:r>
              <a:rPr b="1" lang="en">
                <a:latin typeface="Montserrat"/>
                <a:ea typeface="Montserrat"/>
                <a:cs typeface="Montserrat"/>
                <a:sym typeface="Montserrat"/>
              </a:rPr>
              <a:t>Use VRTs (with /vsis3)</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179" name="Shape 179"/>
          <p:cNvSpPr txBox="1"/>
          <p:nvPr>
            <p:ph idx="4294967295" type="subTitle"/>
          </p:nvPr>
        </p:nvSpPr>
        <p:spPr>
          <a:xfrm>
            <a:off x="685800" y="1392250"/>
            <a:ext cx="7918500" cy="30981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Windowed reads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Hello.</a:t>
            </a:r>
          </a:p>
        </p:txBody>
      </p:sp>
      <p:pic>
        <p:nvPicPr>
          <p:cNvPr id="76" name="Shape 76"/>
          <p:cNvPicPr preferRelativeResize="0"/>
          <p:nvPr/>
        </p:nvPicPr>
        <p:blipFill>
          <a:blip r:embed="rId3">
            <a:alphaModFix/>
          </a:blip>
          <a:stretch>
            <a:fillRect/>
          </a:stretch>
        </p:blipFill>
        <p:spPr>
          <a:xfrm>
            <a:off x="885225" y="2890600"/>
            <a:ext cx="1371600" cy="333375"/>
          </a:xfrm>
          <a:prstGeom prst="rect">
            <a:avLst/>
          </a:prstGeom>
          <a:noFill/>
          <a:ln>
            <a:noFill/>
          </a:ln>
        </p:spPr>
      </p:pic>
      <p:pic>
        <p:nvPicPr>
          <p:cNvPr descr="Screenshot 2017-07-21 at 9.45.07 AM.png" id="77" name="Shape 77"/>
          <p:cNvPicPr preferRelativeResize="0"/>
          <p:nvPr/>
        </p:nvPicPr>
        <p:blipFill>
          <a:blip r:embed="rId4">
            <a:alphaModFix/>
          </a:blip>
          <a:stretch>
            <a:fillRect/>
          </a:stretch>
        </p:blipFill>
        <p:spPr>
          <a:xfrm>
            <a:off x="2922325" y="476475"/>
            <a:ext cx="3975299" cy="2842775"/>
          </a:xfrm>
          <a:prstGeom prst="rect">
            <a:avLst/>
          </a:prstGeom>
          <a:noFill/>
          <a:ln cap="flat" cmpd="sng" w="19050">
            <a:solidFill>
              <a:schemeClr val="dk2"/>
            </a:solidFill>
            <a:prstDash val="solid"/>
            <a:round/>
            <a:headEnd len="med" w="med" type="none"/>
            <a:tailEnd len="med" w="med" type="none"/>
          </a:ln>
        </p:spPr>
      </p:pic>
      <p:pic>
        <p:nvPicPr>
          <p:cNvPr descr="Screenshot 2017-07-21 at 9.43.06 AM.png" id="78" name="Shape 78"/>
          <p:cNvPicPr preferRelativeResize="0"/>
          <p:nvPr/>
        </p:nvPicPr>
        <p:blipFill>
          <a:blip r:embed="rId5">
            <a:alphaModFix/>
          </a:blip>
          <a:stretch>
            <a:fillRect/>
          </a:stretch>
        </p:blipFill>
        <p:spPr>
          <a:xfrm>
            <a:off x="4682474" y="1959550"/>
            <a:ext cx="3809051" cy="2725851"/>
          </a:xfrm>
          <a:prstGeom prst="rect">
            <a:avLst/>
          </a:prstGeom>
          <a:noFill/>
          <a:ln cap="flat" cmpd="sng" w="19050">
            <a:solidFill>
              <a:schemeClr val="dk2"/>
            </a:solidFill>
            <a:prstDash val="solid"/>
            <a:round/>
            <a:headEnd len="med" w="med" type="none"/>
            <a:tailEnd len="med" w="med"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pic>
        <p:nvPicPr>
          <p:cNvPr id="184" name="Shape 184"/>
          <p:cNvPicPr preferRelativeResize="0"/>
          <p:nvPr/>
        </p:nvPicPr>
        <p:blipFill>
          <a:blip r:embed="rId3">
            <a:alphaModFix/>
          </a:blip>
          <a:stretch>
            <a:fillRect/>
          </a:stretch>
        </p:blipFill>
        <p:spPr>
          <a:xfrm>
            <a:off x="0" y="0"/>
            <a:ext cx="9181550" cy="5214125"/>
          </a:xfrm>
          <a:prstGeom prst="rect">
            <a:avLst/>
          </a:prstGeom>
          <a:noFill/>
          <a:ln>
            <a:noFill/>
          </a:ln>
        </p:spPr>
      </p:pic>
      <p:sp>
        <p:nvSpPr>
          <p:cNvPr id="185" name="Shape 185"/>
          <p:cNvSpPr/>
          <p:nvPr/>
        </p:nvSpPr>
        <p:spPr>
          <a:xfrm>
            <a:off x="1171400" y="596350"/>
            <a:ext cx="7011000" cy="4206300"/>
          </a:xfrm>
          <a:prstGeom prst="rect">
            <a:avLst/>
          </a:prstGeom>
          <a:noFill/>
          <a:ln cap="flat" cmpd="sng" w="28575">
            <a:solidFill>
              <a:srgbClr val="FFFFFF"/>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graphicFrame>
        <p:nvGraphicFramePr>
          <p:cNvPr id="190" name="Shape 190"/>
          <p:cNvGraphicFramePr/>
          <p:nvPr/>
        </p:nvGraphicFramePr>
        <p:xfrm>
          <a:off x="4283550" y="820287"/>
          <a:ext cx="3000000" cy="3000000"/>
        </p:xfrm>
        <a:graphic>
          <a:graphicData uri="http://schemas.openxmlformats.org/drawingml/2006/table">
            <a:tbl>
              <a:tblPr>
                <a:noFill/>
                <a:tableStyleId>{8245CE8E-6977-4A3E-B7D2-4DECDDE43A16}</a:tableStyleId>
              </a:tblPr>
              <a:tblGrid>
                <a:gridCol w="1001925"/>
                <a:gridCol w="1001925"/>
                <a:gridCol w="1001925"/>
                <a:gridCol w="1001925"/>
              </a:tblGrid>
              <a:tr h="913475">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r>
              <a:tr h="996100">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r>
              <a:tr h="1063575">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r>
              <a:tr h="938150">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r>
            </a:tbl>
          </a:graphicData>
        </a:graphic>
      </p:graphicFrame>
      <p:sp>
        <p:nvSpPr>
          <p:cNvPr id="191" name="Shape 191"/>
          <p:cNvSpPr txBox="1"/>
          <p:nvPr/>
        </p:nvSpPr>
        <p:spPr>
          <a:xfrm>
            <a:off x="457200" y="2220425"/>
            <a:ext cx="31029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becomes...</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197" name="Shape 197"/>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Font typeface="Montserrat"/>
              <a:buChar char="●"/>
            </a:pPr>
            <a:r>
              <a:rPr b="1" lang="en">
                <a:latin typeface="Montserrat"/>
                <a:ea typeface="Montserrat"/>
                <a:cs typeface="Montserrat"/>
                <a:sym typeface="Montserrat"/>
              </a:rPr>
              <a:t>Chunk windows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pic>
        <p:nvPicPr>
          <p:cNvPr id="202" name="Shape 202"/>
          <p:cNvPicPr preferRelativeResize="0"/>
          <p:nvPr/>
        </p:nvPicPr>
        <p:blipFill>
          <a:blip r:embed="rId3">
            <a:alphaModFix/>
          </a:blip>
          <a:stretch>
            <a:fillRect/>
          </a:stretch>
        </p:blipFill>
        <p:spPr>
          <a:xfrm>
            <a:off x="0" y="0"/>
            <a:ext cx="9181550" cy="5214125"/>
          </a:xfrm>
          <a:prstGeom prst="rect">
            <a:avLst/>
          </a:prstGeom>
          <a:noFill/>
          <a:ln>
            <a:noFill/>
          </a:ln>
        </p:spPr>
      </p:pic>
      <p:sp>
        <p:nvSpPr>
          <p:cNvPr id="203" name="Shape 203"/>
          <p:cNvSpPr/>
          <p:nvPr/>
        </p:nvSpPr>
        <p:spPr>
          <a:xfrm>
            <a:off x="1171400" y="596350"/>
            <a:ext cx="7011000" cy="4206300"/>
          </a:xfrm>
          <a:prstGeom prst="rect">
            <a:avLst/>
          </a:prstGeom>
          <a:noFill/>
          <a:ln cap="flat" cmpd="sng" w="28575">
            <a:solidFill>
              <a:srgbClr val="FFFFFF"/>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graphicFrame>
        <p:nvGraphicFramePr>
          <p:cNvPr id="204" name="Shape 204"/>
          <p:cNvGraphicFramePr/>
          <p:nvPr/>
        </p:nvGraphicFramePr>
        <p:xfrm>
          <a:off x="1175250" y="595850"/>
          <a:ext cx="3000000" cy="3000000"/>
        </p:xfrm>
        <a:graphic>
          <a:graphicData uri="http://schemas.openxmlformats.org/drawingml/2006/table">
            <a:tbl>
              <a:tblPr>
                <a:noFill/>
                <a:tableStyleId>{8245CE8E-6977-4A3E-B7D2-4DECDDE43A16}</a:tableStyleId>
              </a:tblPr>
              <a:tblGrid>
                <a:gridCol w="1402375"/>
                <a:gridCol w="1402375"/>
                <a:gridCol w="1402375"/>
                <a:gridCol w="1402375"/>
                <a:gridCol w="1402375"/>
              </a:tblGrid>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bl>
          </a:graphicData>
        </a:graphic>
      </p:graphicFrame>
      <p:sp>
        <p:nvSpPr>
          <p:cNvPr id="205" name="Shape 205"/>
          <p:cNvSpPr/>
          <p:nvPr/>
        </p:nvSpPr>
        <p:spPr>
          <a:xfrm>
            <a:off x="11752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6" name="Shape 206"/>
          <p:cNvSpPr/>
          <p:nvPr/>
        </p:nvSpPr>
        <p:spPr>
          <a:xfrm>
            <a:off x="53708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7" name="Shape 207"/>
          <p:cNvSpPr/>
          <p:nvPr/>
        </p:nvSpPr>
        <p:spPr>
          <a:xfrm>
            <a:off x="67805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8" name="Shape 208"/>
          <p:cNvSpPr/>
          <p:nvPr/>
        </p:nvSpPr>
        <p:spPr>
          <a:xfrm>
            <a:off x="5370850" y="37422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9" name="Shape 209"/>
          <p:cNvSpPr/>
          <p:nvPr/>
        </p:nvSpPr>
        <p:spPr>
          <a:xfrm>
            <a:off x="6780550" y="3742250"/>
            <a:ext cx="1409700" cy="1045500"/>
          </a:xfrm>
          <a:prstGeom prst="rect">
            <a:avLst/>
          </a:prstGeom>
          <a:solidFill>
            <a:srgbClr val="D9D9D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0" name="Shape 210"/>
          <p:cNvSpPr/>
          <p:nvPr/>
        </p:nvSpPr>
        <p:spPr>
          <a:xfrm>
            <a:off x="3571625" y="611275"/>
            <a:ext cx="410400" cy="10305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1" name="Shape 211"/>
          <p:cNvSpPr/>
          <p:nvPr/>
        </p:nvSpPr>
        <p:spPr>
          <a:xfrm>
            <a:off x="2130750" y="3749750"/>
            <a:ext cx="454200" cy="5553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2" name="Shape 212"/>
          <p:cNvSpPr/>
          <p:nvPr/>
        </p:nvSpPr>
        <p:spPr>
          <a:xfrm>
            <a:off x="3982025" y="3749750"/>
            <a:ext cx="903600" cy="6474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18" name="Shape 218"/>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Chunk windows</a:t>
            </a:r>
          </a:p>
          <a:p>
            <a:pPr indent="-228600" lvl="0" marL="457200" rtl="0">
              <a:lnSpc>
                <a:spcPct val="150000"/>
              </a:lnSpc>
              <a:spcBef>
                <a:spcPts val="0"/>
              </a:spcBef>
              <a:buFont typeface="Montserrat"/>
              <a:buChar char="●"/>
            </a:pPr>
            <a:r>
              <a:rPr b="1" lang="en">
                <a:latin typeface="Montserrat"/>
                <a:ea typeface="Montserrat"/>
                <a:cs typeface="Montserrat"/>
                <a:sym typeface="Montserrat"/>
              </a:rPr>
              <a:t>Parallelize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Shape 223"/>
          <p:cNvPicPr preferRelativeResize="0"/>
          <p:nvPr/>
        </p:nvPicPr>
        <p:blipFill>
          <a:blip r:embed="rId3">
            <a:alphaModFix/>
          </a:blip>
          <a:stretch>
            <a:fillRect/>
          </a:stretch>
        </p:blipFill>
        <p:spPr>
          <a:xfrm>
            <a:off x="899000" y="2440000"/>
            <a:ext cx="857250" cy="857250"/>
          </a:xfrm>
          <a:prstGeom prst="rect">
            <a:avLst/>
          </a:prstGeom>
          <a:noFill/>
          <a:ln>
            <a:noFill/>
          </a:ln>
        </p:spPr>
      </p:pic>
      <p:sp>
        <p:nvSpPr>
          <p:cNvPr id="224" name="Shape 224"/>
          <p:cNvSpPr/>
          <p:nvPr/>
        </p:nvSpPr>
        <p:spPr>
          <a:xfrm>
            <a:off x="695075" y="814850"/>
            <a:ext cx="1137375" cy="682425"/>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225" name="Shape 225"/>
          <p:cNvPicPr preferRelativeResize="0"/>
          <p:nvPr/>
        </p:nvPicPr>
        <p:blipFill>
          <a:blip r:embed="rId3">
            <a:alphaModFix/>
          </a:blip>
          <a:stretch>
            <a:fillRect/>
          </a:stretch>
        </p:blipFill>
        <p:spPr>
          <a:xfrm>
            <a:off x="5463650" y="2118100"/>
            <a:ext cx="857250" cy="857250"/>
          </a:xfrm>
          <a:prstGeom prst="rect">
            <a:avLst/>
          </a:prstGeom>
          <a:noFill/>
          <a:ln>
            <a:noFill/>
          </a:ln>
        </p:spPr>
      </p:pic>
      <p:pic>
        <p:nvPicPr>
          <p:cNvPr id="226" name="Shape 226"/>
          <p:cNvPicPr preferRelativeResize="0"/>
          <p:nvPr/>
        </p:nvPicPr>
        <p:blipFill>
          <a:blip r:embed="rId3">
            <a:alphaModFix/>
          </a:blip>
          <a:stretch>
            <a:fillRect/>
          </a:stretch>
        </p:blipFill>
        <p:spPr>
          <a:xfrm>
            <a:off x="5767675" y="2761900"/>
            <a:ext cx="857250" cy="857250"/>
          </a:xfrm>
          <a:prstGeom prst="rect">
            <a:avLst/>
          </a:prstGeom>
          <a:noFill/>
          <a:ln>
            <a:noFill/>
          </a:ln>
        </p:spPr>
      </p:pic>
      <p:pic>
        <p:nvPicPr>
          <p:cNvPr id="227" name="Shape 227"/>
          <p:cNvPicPr preferRelativeResize="0"/>
          <p:nvPr/>
        </p:nvPicPr>
        <p:blipFill>
          <a:blip r:embed="rId3">
            <a:alphaModFix/>
          </a:blip>
          <a:stretch>
            <a:fillRect/>
          </a:stretch>
        </p:blipFill>
        <p:spPr>
          <a:xfrm>
            <a:off x="6160175" y="2118100"/>
            <a:ext cx="857250" cy="857250"/>
          </a:xfrm>
          <a:prstGeom prst="rect">
            <a:avLst/>
          </a:prstGeom>
          <a:noFill/>
          <a:ln>
            <a:noFill/>
          </a:ln>
        </p:spPr>
      </p:pic>
      <p:pic>
        <p:nvPicPr>
          <p:cNvPr id="228" name="Shape 228"/>
          <p:cNvPicPr preferRelativeResize="0"/>
          <p:nvPr/>
        </p:nvPicPr>
        <p:blipFill>
          <a:blip r:embed="rId3">
            <a:alphaModFix/>
          </a:blip>
          <a:stretch>
            <a:fillRect/>
          </a:stretch>
        </p:blipFill>
        <p:spPr>
          <a:xfrm>
            <a:off x="6426350" y="2761900"/>
            <a:ext cx="857250" cy="857250"/>
          </a:xfrm>
          <a:prstGeom prst="rect">
            <a:avLst/>
          </a:prstGeom>
          <a:noFill/>
          <a:ln>
            <a:noFill/>
          </a:ln>
        </p:spPr>
      </p:pic>
      <p:pic>
        <p:nvPicPr>
          <p:cNvPr id="229" name="Shape 229"/>
          <p:cNvPicPr preferRelativeResize="0"/>
          <p:nvPr/>
        </p:nvPicPr>
        <p:blipFill>
          <a:blip r:embed="rId3">
            <a:alphaModFix/>
          </a:blip>
          <a:stretch>
            <a:fillRect/>
          </a:stretch>
        </p:blipFill>
        <p:spPr>
          <a:xfrm>
            <a:off x="6854525" y="2118100"/>
            <a:ext cx="857250" cy="857250"/>
          </a:xfrm>
          <a:prstGeom prst="rect">
            <a:avLst/>
          </a:prstGeom>
          <a:noFill/>
          <a:ln>
            <a:noFill/>
          </a:ln>
        </p:spPr>
      </p:pic>
      <p:pic>
        <p:nvPicPr>
          <p:cNvPr id="230" name="Shape 230"/>
          <p:cNvPicPr preferRelativeResize="0"/>
          <p:nvPr/>
        </p:nvPicPr>
        <p:blipFill>
          <a:blip r:embed="rId3">
            <a:alphaModFix/>
          </a:blip>
          <a:stretch>
            <a:fillRect/>
          </a:stretch>
        </p:blipFill>
        <p:spPr>
          <a:xfrm>
            <a:off x="7158550" y="2761900"/>
            <a:ext cx="857250" cy="857250"/>
          </a:xfrm>
          <a:prstGeom prst="rect">
            <a:avLst/>
          </a:prstGeom>
          <a:noFill/>
          <a:ln>
            <a:noFill/>
          </a:ln>
        </p:spPr>
      </p:pic>
      <p:sp>
        <p:nvSpPr>
          <p:cNvPr id="231" name="Shape 231"/>
          <p:cNvSpPr/>
          <p:nvPr/>
        </p:nvSpPr>
        <p:spPr>
          <a:xfrm>
            <a:off x="348456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2" name="Shape 232"/>
          <p:cNvSpPr/>
          <p:nvPr/>
        </p:nvSpPr>
        <p:spPr>
          <a:xfrm>
            <a:off x="402851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3" name="Shape 233"/>
          <p:cNvSpPr/>
          <p:nvPr/>
        </p:nvSpPr>
        <p:spPr>
          <a:xfrm>
            <a:off x="457246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4" name="Shape 234"/>
          <p:cNvSpPr/>
          <p:nvPr/>
        </p:nvSpPr>
        <p:spPr>
          <a:xfrm>
            <a:off x="348456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5" name="Shape 235"/>
          <p:cNvSpPr/>
          <p:nvPr/>
        </p:nvSpPr>
        <p:spPr>
          <a:xfrm>
            <a:off x="402851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6" name="Shape 236"/>
          <p:cNvSpPr/>
          <p:nvPr/>
        </p:nvSpPr>
        <p:spPr>
          <a:xfrm>
            <a:off x="457246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37" name="Shape 237"/>
          <p:cNvCxnSpPr/>
          <p:nvPr/>
        </p:nvCxnSpPr>
        <p:spPr>
          <a:xfrm>
            <a:off x="1275887" y="1599850"/>
            <a:ext cx="0" cy="807900"/>
          </a:xfrm>
          <a:prstGeom prst="straightConnector1">
            <a:avLst/>
          </a:prstGeom>
          <a:noFill/>
          <a:ln cap="flat" cmpd="sng" w="38100">
            <a:solidFill>
              <a:srgbClr val="FFFFFF"/>
            </a:solidFill>
            <a:prstDash val="solid"/>
            <a:round/>
            <a:headEnd len="lg" w="lg" type="none"/>
            <a:tailEnd len="lg" w="lg" type="triangle"/>
          </a:ln>
        </p:spPr>
      </p:cxnSp>
      <p:cxnSp>
        <p:nvCxnSpPr>
          <p:cNvPr id="238" name="Shape 238"/>
          <p:cNvCxnSpPr/>
          <p:nvPr/>
        </p:nvCxnSpPr>
        <p:spPr>
          <a:xfrm flipH="1" rot="10800000">
            <a:off x="2060912" y="25563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39" name="Shape 239"/>
          <p:cNvCxnSpPr/>
          <p:nvPr/>
        </p:nvCxnSpPr>
        <p:spPr>
          <a:xfrm flipH="1" rot="10800000">
            <a:off x="2060912" y="27087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40" name="Shape 240"/>
          <p:cNvCxnSpPr/>
          <p:nvPr/>
        </p:nvCxnSpPr>
        <p:spPr>
          <a:xfrm flipH="1" rot="10800000">
            <a:off x="2060912" y="28611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41" name="Shape 241"/>
          <p:cNvCxnSpPr/>
          <p:nvPr/>
        </p:nvCxnSpPr>
        <p:spPr>
          <a:xfrm flipH="1" rot="10800000">
            <a:off x="2060912" y="30135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42" name="Shape 242"/>
          <p:cNvCxnSpPr/>
          <p:nvPr/>
        </p:nvCxnSpPr>
        <p:spPr>
          <a:xfrm flipH="1" rot="10800000">
            <a:off x="2060912" y="3165925"/>
            <a:ext cx="960300" cy="15000"/>
          </a:xfrm>
          <a:prstGeom prst="straightConnector1">
            <a:avLst/>
          </a:prstGeom>
          <a:noFill/>
          <a:ln cap="flat" cmpd="sng" w="19050">
            <a:solidFill>
              <a:srgbClr val="FFFFFF"/>
            </a:solidFill>
            <a:prstDash val="solid"/>
            <a:round/>
            <a:headEnd len="lg" w="lg" type="triangle"/>
            <a:tailEnd len="lg" w="lg" type="triangle"/>
          </a:ln>
        </p:spPr>
      </p:cxnSp>
      <p:sp>
        <p:nvSpPr>
          <p:cNvPr id="243" name="Shape 243"/>
          <p:cNvSpPr txBox="1"/>
          <p:nvPr/>
        </p:nvSpPr>
        <p:spPr>
          <a:xfrm>
            <a:off x="923675" y="985062"/>
            <a:ext cx="960300" cy="189600"/>
          </a:xfrm>
          <a:prstGeom prst="rect">
            <a:avLst/>
          </a:prstGeom>
          <a:noFill/>
          <a:ln>
            <a:noFill/>
          </a:ln>
        </p:spPr>
        <p:txBody>
          <a:bodyPr anchorCtr="0" anchor="t" bIns="91425" lIns="91425" rIns="91425" tIns="91425">
            <a:noAutofit/>
          </a:bodyPr>
          <a:lstStyle/>
          <a:p>
            <a:pPr lvl="0">
              <a:spcBef>
                <a:spcPts val="0"/>
              </a:spcBef>
              <a:buNone/>
            </a:pPr>
            <a:r>
              <a:rPr b="1" lang="en">
                <a:solidFill>
                  <a:srgbClr val="FFFFFF"/>
                </a:solidFill>
                <a:latin typeface="Montserrat"/>
                <a:ea typeface="Montserrat"/>
                <a:cs typeface="Montserrat"/>
                <a:sym typeface="Montserrat"/>
              </a:rPr>
              <a:t>Input</a:t>
            </a:r>
          </a:p>
        </p:txBody>
      </p:sp>
      <p:sp>
        <p:nvSpPr>
          <p:cNvPr id="244" name="Shape 244"/>
          <p:cNvSpPr txBox="1"/>
          <p:nvPr/>
        </p:nvSpPr>
        <p:spPr>
          <a:xfrm>
            <a:off x="3782250" y="1909007"/>
            <a:ext cx="960300" cy="340500"/>
          </a:xfrm>
          <a:prstGeom prst="rect">
            <a:avLst/>
          </a:prstGeom>
          <a:noFill/>
          <a:ln>
            <a:noFill/>
          </a:ln>
        </p:spPr>
        <p:txBody>
          <a:bodyPr anchorCtr="0" anchor="t" bIns="91425" lIns="91425" rIns="91425" tIns="91425">
            <a:noAutofit/>
          </a:bodyPr>
          <a:lstStyle/>
          <a:p>
            <a:pPr lvl="0" rtl="0">
              <a:spcBef>
                <a:spcPts val="0"/>
              </a:spcBef>
              <a:buNone/>
            </a:pPr>
            <a:r>
              <a:rPr b="1" lang="en">
                <a:solidFill>
                  <a:srgbClr val="FFFFFF"/>
                </a:solidFill>
                <a:latin typeface="Montserrat"/>
                <a:ea typeface="Montserrat"/>
                <a:cs typeface="Montserrat"/>
                <a:sym typeface="Montserrat"/>
              </a:rPr>
              <a:t>Chunks</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50" name="Shape 250"/>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Chunk windows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Parallelize</a:t>
            </a:r>
          </a:p>
          <a:p>
            <a:pPr indent="-228600" lvl="0" marL="457200" rtl="0">
              <a:lnSpc>
                <a:spcPct val="150000"/>
              </a:lnSpc>
              <a:spcBef>
                <a:spcPts val="0"/>
              </a:spcBef>
              <a:buFont typeface="Montserrat"/>
              <a:buChar char="●"/>
            </a:pPr>
            <a:r>
              <a:rPr b="1" lang="en">
                <a:latin typeface="Montserrat"/>
                <a:ea typeface="Montserrat"/>
                <a:cs typeface="Montserrat"/>
                <a:sym typeface="Montserrat"/>
              </a:rPr>
              <a:t>Decimated reads + overviews for tiles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Serverless Framework</a:t>
            </a:r>
          </a:p>
        </p:txBody>
      </p:sp>
      <p:sp>
        <p:nvSpPr>
          <p:cNvPr id="256" name="Shape 256"/>
          <p:cNvSpPr txBox="1"/>
          <p:nvPr>
            <p:ph idx="4294967295" type="subTitle"/>
          </p:nvPr>
        </p:nvSpPr>
        <p:spPr>
          <a:xfrm>
            <a:off x="685800" y="1392250"/>
            <a:ext cx="7918500" cy="29505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NodeJS based CLI</a:t>
            </a:r>
          </a:p>
          <a:p>
            <a:pPr indent="-228600" lvl="0" marL="457200" rtl="0">
              <a:lnSpc>
                <a:spcPct val="150000"/>
              </a:lnSpc>
              <a:spcBef>
                <a:spcPts val="0"/>
              </a:spcBef>
              <a:buFont typeface="Montserrat"/>
              <a:buChar char="●"/>
            </a:pPr>
            <a:r>
              <a:rPr b="1" lang="en">
                <a:latin typeface="Montserrat"/>
                <a:ea typeface="Montserrat"/>
                <a:cs typeface="Montserrat"/>
                <a:sym typeface="Montserrat"/>
              </a:rPr>
              <a:t>YAML config file to represent resources</a:t>
            </a:r>
          </a:p>
          <a:p>
            <a:pPr indent="-228600" lvl="0" marL="457200" rtl="0">
              <a:lnSpc>
                <a:spcPct val="150000"/>
              </a:lnSpc>
              <a:spcBef>
                <a:spcPts val="0"/>
              </a:spcBef>
              <a:buFont typeface="Montserrat"/>
              <a:buChar char="●"/>
            </a:pPr>
            <a:r>
              <a:rPr b="1" lang="en">
                <a:latin typeface="Montserrat"/>
                <a:ea typeface="Montserrat"/>
                <a:cs typeface="Montserrat"/>
                <a:sym typeface="Montserrat"/>
              </a:rPr>
              <a:t>Don’t use it to package your deps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Dependencies</a:t>
            </a:r>
          </a:p>
        </p:txBody>
      </p:sp>
      <p:sp>
        <p:nvSpPr>
          <p:cNvPr id="262" name="Shape 262"/>
          <p:cNvSpPr txBox="1"/>
          <p:nvPr>
            <p:ph idx="4294967295" type="subTitle"/>
          </p:nvPr>
        </p:nvSpPr>
        <p:spPr>
          <a:xfrm>
            <a:off x="685800" y="1392250"/>
            <a:ext cx="7918500" cy="29505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Use a virtualenv </a:t>
            </a:r>
          </a:p>
          <a:p>
            <a:pPr indent="-228600" lvl="0" marL="457200" rtl="0">
              <a:lnSpc>
                <a:spcPct val="150000"/>
              </a:lnSpc>
              <a:spcBef>
                <a:spcPts val="0"/>
              </a:spcBef>
              <a:buFont typeface="Montserrat"/>
              <a:buChar char="●"/>
            </a:pPr>
            <a:r>
              <a:rPr b="1" lang="en">
                <a:latin typeface="Montserrat"/>
                <a:ea typeface="Montserrat"/>
                <a:cs typeface="Montserrat"/>
                <a:sym typeface="Montserrat"/>
              </a:rPr>
              <a:t>Build in an Amzn Linux Container (if needed)</a:t>
            </a:r>
          </a:p>
          <a:p>
            <a:pPr indent="-228600" lvl="0" marL="457200" rtl="0">
              <a:lnSpc>
                <a:spcPct val="150000"/>
              </a:lnSpc>
              <a:spcBef>
                <a:spcPts val="0"/>
              </a:spcBef>
              <a:buFont typeface="Montserrat"/>
              <a:buChar char="●"/>
            </a:pPr>
            <a:r>
              <a:rPr b="1" lang="en">
                <a:latin typeface="Montserrat"/>
                <a:ea typeface="Montserrat"/>
                <a:cs typeface="Montserrat"/>
                <a:sym typeface="Montserrat"/>
              </a:rPr>
              <a:t>Create custom zip</a:t>
            </a:r>
          </a:p>
          <a:p>
            <a:pPr indent="-228600" lvl="1" marL="914400" rtl="0">
              <a:lnSpc>
                <a:spcPct val="150000"/>
              </a:lnSpc>
              <a:spcBef>
                <a:spcPts val="0"/>
              </a:spcBef>
              <a:buFont typeface="Montserrat"/>
              <a:buChar char="○"/>
            </a:pPr>
            <a:r>
              <a:rPr b="1" lang="en">
                <a:latin typeface="Montserrat"/>
                <a:ea typeface="Montserrat"/>
                <a:cs typeface="Montserrat"/>
                <a:sym typeface="Montserrat"/>
              </a:rPr>
              <a:t>Symlink duplicated C libraries</a:t>
            </a:r>
          </a:p>
          <a:p>
            <a:pPr indent="-228600" lvl="1" marL="914400" rtl="0">
              <a:lnSpc>
                <a:spcPct val="150000"/>
              </a:lnSpc>
              <a:spcBef>
                <a:spcPts val="0"/>
              </a:spcBef>
              <a:buFont typeface="Montserrat"/>
              <a:buChar char="○"/>
            </a:pPr>
            <a:r>
              <a:rPr b="1" lang="en">
                <a:latin typeface="Montserrat"/>
                <a:ea typeface="Montserrat"/>
                <a:cs typeface="Montserrat"/>
                <a:sym typeface="Montserrat"/>
              </a:rPr>
              <a:t>High Compression</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Shape 267"/>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Demos!</a:t>
            </a:r>
          </a:p>
        </p:txBody>
      </p:sp>
      <p:sp>
        <p:nvSpPr>
          <p:cNvPr id="268" name="Shape 268"/>
          <p:cNvSpPr txBox="1"/>
          <p:nvPr/>
        </p:nvSpPr>
        <p:spPr>
          <a:xfrm>
            <a:off x="759975" y="2776875"/>
            <a:ext cx="7559100" cy="542700"/>
          </a:xfrm>
          <a:prstGeom prst="rect">
            <a:avLst/>
          </a:prstGeom>
          <a:noFill/>
          <a:ln>
            <a:noFill/>
          </a:ln>
        </p:spPr>
        <p:txBody>
          <a:bodyPr anchorCtr="0" anchor="t" bIns="91425" lIns="91425" rIns="91425" tIns="91425">
            <a:noAutofit/>
          </a:bodyPr>
          <a:lstStyle/>
          <a:p>
            <a:pPr lvl="0">
              <a:spcBef>
                <a:spcPts val="0"/>
              </a:spcBef>
              <a:buNone/>
            </a:pPr>
            <a:r>
              <a:rPr b="1" lang="en" sz="3000" u="sng">
                <a:solidFill>
                  <a:srgbClr val="FFFFFF"/>
                </a:solidFill>
                <a:latin typeface="Courier New"/>
                <a:ea typeface="Courier New"/>
                <a:cs typeface="Courier New"/>
                <a:sym typeface="Courier New"/>
                <a:hlinkClick r:id="rId3"/>
              </a:rPr>
              <a:t>http://raster.surge.sh/</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Shape 83"/>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What is Serverless Architecture?</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Shape 273"/>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Summary</a:t>
            </a:r>
          </a:p>
        </p:txBody>
      </p:sp>
      <p:sp>
        <p:nvSpPr>
          <p:cNvPr id="274" name="Shape 274"/>
          <p:cNvSpPr txBox="1"/>
          <p:nvPr>
            <p:ph idx="4294967295" type="subTitle"/>
          </p:nvPr>
        </p:nvSpPr>
        <p:spPr>
          <a:xfrm>
            <a:off x="685800" y="1176425"/>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Use Lambda for geoprocessing</a:t>
            </a:r>
          </a:p>
          <a:p>
            <a:pPr indent="-228600" lvl="0" marL="457200" rtl="0">
              <a:lnSpc>
                <a:spcPct val="150000"/>
              </a:lnSpc>
              <a:spcBef>
                <a:spcPts val="0"/>
              </a:spcBef>
              <a:buFont typeface="Montserrat"/>
              <a:buChar char="●"/>
            </a:pPr>
            <a:r>
              <a:rPr b="1" lang="en">
                <a:latin typeface="Montserrat"/>
                <a:ea typeface="Montserrat"/>
                <a:cs typeface="Montserrat"/>
                <a:sym typeface="Montserrat"/>
              </a:rPr>
              <a:t>Also, don’t use it</a:t>
            </a:r>
          </a:p>
          <a:p>
            <a:pPr indent="-228600" lvl="0" marL="457200" rtl="0">
              <a:lnSpc>
                <a:spcPct val="150000"/>
              </a:lnSpc>
              <a:spcBef>
                <a:spcPts val="0"/>
              </a:spcBef>
              <a:buFont typeface="Montserrat"/>
              <a:buChar char="●"/>
            </a:pPr>
            <a:r>
              <a:rPr b="1" lang="en">
                <a:latin typeface="Montserrat"/>
                <a:ea typeface="Montserrat"/>
                <a:cs typeface="Montserrat"/>
                <a:sym typeface="Montserrat"/>
              </a:rPr>
              <a:t>Don’t abandon good engineering practices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nvSpPr>
        <p:spPr>
          <a:xfrm>
            <a:off x="838200" y="7726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Thanks</a:t>
            </a:r>
            <a:r>
              <a:rPr b="1" lang="en" sz="4800">
                <a:solidFill>
                  <a:srgbClr val="FFFFFF"/>
                </a:solidFill>
                <a:latin typeface="Montserrat"/>
                <a:ea typeface="Montserrat"/>
                <a:cs typeface="Montserrat"/>
                <a:sym typeface="Montserrat"/>
              </a:rPr>
              <a:t>!</a:t>
            </a:r>
          </a:p>
        </p:txBody>
      </p:sp>
      <p:sp>
        <p:nvSpPr>
          <p:cNvPr id="280" name="Shape 280"/>
          <p:cNvSpPr txBox="1"/>
          <p:nvPr/>
        </p:nvSpPr>
        <p:spPr>
          <a:xfrm>
            <a:off x="795475" y="3602600"/>
            <a:ext cx="7998600" cy="542700"/>
          </a:xfrm>
          <a:prstGeom prst="rect">
            <a:avLst/>
          </a:prstGeom>
          <a:noFill/>
          <a:ln>
            <a:noFill/>
          </a:ln>
        </p:spPr>
        <p:txBody>
          <a:bodyPr anchorCtr="0" anchor="t" bIns="91425" lIns="91425" rIns="91425" tIns="91425">
            <a:noAutofit/>
          </a:bodyPr>
          <a:lstStyle/>
          <a:p>
            <a:pPr lvl="0" rtl="0">
              <a:spcBef>
                <a:spcPts val="0"/>
              </a:spcBef>
              <a:buNone/>
            </a:pPr>
            <a:r>
              <a:rPr b="1" lang="en" sz="1700" u="sng">
                <a:solidFill>
                  <a:srgbClr val="FFFFFF"/>
                </a:solidFill>
                <a:latin typeface="Courier New"/>
                <a:ea typeface="Courier New"/>
                <a:cs typeface="Courier New"/>
                <a:sym typeface="Courier New"/>
                <a:hlinkClick r:id="rId3"/>
              </a:rPr>
              <a:t>https://github.com/mmcfarland/foss4g-lambda-demo</a:t>
            </a:r>
          </a:p>
        </p:txBody>
      </p:sp>
      <p:sp>
        <p:nvSpPr>
          <p:cNvPr id="281" name="Shape 281"/>
          <p:cNvSpPr txBox="1"/>
          <p:nvPr/>
        </p:nvSpPr>
        <p:spPr>
          <a:xfrm>
            <a:off x="859125" y="1768925"/>
            <a:ext cx="4318200" cy="927000"/>
          </a:xfrm>
          <a:prstGeom prst="rect">
            <a:avLst/>
          </a:prstGeom>
          <a:noFill/>
          <a:ln>
            <a:noFill/>
          </a:ln>
        </p:spPr>
        <p:txBody>
          <a:bodyPr anchorCtr="0" anchor="t" bIns="91425" lIns="91425" rIns="91425" tIns="91425">
            <a:noAutofit/>
          </a:bodyPr>
          <a:lstStyle/>
          <a:p>
            <a:pPr lvl="0">
              <a:spcBef>
                <a:spcPts val="0"/>
              </a:spcBef>
              <a:buNone/>
            </a:pPr>
            <a:r>
              <a:rPr lang="en" sz="2400">
                <a:solidFill>
                  <a:srgbClr val="FFFFFF"/>
                </a:solidFill>
                <a:latin typeface="Montserrat"/>
                <a:ea typeface="Montserrat"/>
                <a:cs typeface="Montserrat"/>
                <a:sym typeface="Montserrat"/>
              </a:rPr>
              <a:t>Matt McFarland</a:t>
            </a:r>
          </a:p>
          <a:p>
            <a:pPr lvl="0">
              <a:spcBef>
                <a:spcPts val="0"/>
              </a:spcBef>
              <a:buNone/>
            </a:pPr>
            <a:r>
              <a:rPr lang="en" sz="2400">
                <a:solidFill>
                  <a:srgbClr val="FFFFFF"/>
                </a:solidFill>
                <a:latin typeface="Montserrat"/>
                <a:ea typeface="Montserrat"/>
                <a:cs typeface="Montserrat"/>
                <a:sym typeface="Montserrat"/>
              </a:rPr>
              <a:t>mmcfarland@azavea.com</a:t>
            </a:r>
          </a:p>
        </p:txBody>
      </p:sp>
      <p:pic>
        <p:nvPicPr>
          <p:cNvPr id="282" name="Shape 282"/>
          <p:cNvPicPr preferRelativeResize="0"/>
          <p:nvPr/>
        </p:nvPicPr>
        <p:blipFill>
          <a:blip r:embed="rId4">
            <a:alphaModFix/>
          </a:blip>
          <a:stretch>
            <a:fillRect/>
          </a:stretch>
        </p:blipFill>
        <p:spPr>
          <a:xfrm>
            <a:off x="795475" y="3159574"/>
            <a:ext cx="1374975" cy="4571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Shape 88"/>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Stateless f</a:t>
            </a:r>
            <a:r>
              <a:rPr b="1" lang="en">
                <a:latin typeface="Montserrat"/>
                <a:ea typeface="Montserrat"/>
                <a:cs typeface="Montserrat"/>
                <a:sym typeface="Montserrat"/>
              </a:rPr>
              <a:t>unction as unit of work</a:t>
            </a:r>
          </a:p>
          <a:p>
            <a:pPr indent="-228600" lvl="0" marL="457200" rtl="0">
              <a:lnSpc>
                <a:spcPct val="150000"/>
              </a:lnSpc>
              <a:spcBef>
                <a:spcPts val="0"/>
              </a:spcBef>
              <a:buFont typeface="Montserrat"/>
              <a:buChar char="●"/>
            </a:pPr>
            <a:r>
              <a:rPr b="1" lang="en">
                <a:latin typeface="Montserrat"/>
                <a:ea typeface="Montserrat"/>
                <a:cs typeface="Montserrat"/>
                <a:sym typeface="Montserrat"/>
              </a:rPr>
              <a:t>Event driven</a:t>
            </a:r>
          </a:p>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Cost per execution</a:t>
            </a:r>
          </a:p>
          <a:p>
            <a:pPr indent="-228600" lvl="0" marL="457200" rtl="0">
              <a:lnSpc>
                <a:spcPct val="150000"/>
              </a:lnSpc>
              <a:spcBef>
                <a:spcPts val="0"/>
              </a:spcBef>
              <a:buFont typeface="Montserrat"/>
              <a:buChar char="●"/>
            </a:pPr>
            <a:r>
              <a:rPr b="1" lang="en">
                <a:latin typeface="Montserrat"/>
                <a:ea typeface="Montserrat"/>
                <a:cs typeface="Montserrat"/>
                <a:sym typeface="Montserrat"/>
              </a:rPr>
              <a:t>No provisioning, limited management</a:t>
            </a:r>
          </a:p>
          <a:p>
            <a:pPr indent="-228600" lvl="0" marL="457200" rtl="0">
              <a:lnSpc>
                <a:spcPct val="150000"/>
              </a:lnSpc>
              <a:spcBef>
                <a:spcPts val="0"/>
              </a:spcBef>
              <a:buFont typeface="Montserrat"/>
              <a:buChar char="●"/>
            </a:pPr>
            <a:r>
              <a:rPr b="1" lang="en">
                <a:latin typeface="Montserrat"/>
                <a:ea typeface="Montserrat"/>
                <a:cs typeface="Montserrat"/>
                <a:sym typeface="Montserrat"/>
              </a:rPr>
              <a:t>Auto-scaling, fault tolerant by default</a:t>
            </a:r>
          </a:p>
        </p:txBody>
      </p:sp>
      <p:sp>
        <p:nvSpPr>
          <p:cNvPr id="89" name="Shape 89"/>
          <p:cNvSpPr txBox="1"/>
          <p:nvPr/>
        </p:nvSpPr>
        <p:spPr>
          <a:xfrm>
            <a:off x="394725" y="507850"/>
            <a:ext cx="7646100" cy="234300"/>
          </a:xfrm>
          <a:prstGeom prst="rect">
            <a:avLst/>
          </a:prstGeom>
          <a:noFill/>
          <a:ln>
            <a:noFill/>
          </a:ln>
        </p:spPr>
        <p:txBody>
          <a:bodyPr anchorCtr="0" anchor="t" bIns="91425" lIns="91425" rIns="91425" tIns="91425">
            <a:noAutofit/>
          </a:bodyPr>
          <a:lstStyle/>
          <a:p>
            <a:pPr lvl="0">
              <a:spcBef>
                <a:spcPts val="0"/>
              </a:spcBef>
              <a:buNone/>
            </a:pPr>
            <a:r>
              <a:rPr b="1" lang="en" sz="3000">
                <a:solidFill>
                  <a:schemeClr val="lt1"/>
                </a:solidFill>
                <a:latin typeface="Montserrat"/>
                <a:ea typeface="Montserrat"/>
                <a:cs typeface="Montserrat"/>
                <a:sym typeface="Montserrat"/>
              </a:rPr>
              <a:t>What is Serverless Architecture?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Shape 94"/>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AWS Lambda</a:t>
            </a:r>
          </a:p>
        </p:txBody>
      </p:sp>
      <p:pic>
        <p:nvPicPr>
          <p:cNvPr id="95" name="Shape 95"/>
          <p:cNvPicPr preferRelativeResize="0"/>
          <p:nvPr/>
        </p:nvPicPr>
        <p:blipFill>
          <a:blip r:embed="rId3">
            <a:alphaModFix/>
          </a:blip>
          <a:stretch>
            <a:fillRect/>
          </a:stretch>
        </p:blipFill>
        <p:spPr>
          <a:xfrm>
            <a:off x="5196750" y="1914500"/>
            <a:ext cx="857250" cy="857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Shape 100"/>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how it works</a:t>
            </a:r>
          </a:p>
        </p:txBody>
      </p:sp>
      <p:sp>
        <p:nvSpPr>
          <p:cNvPr id="101" name="Shape 101"/>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Write a function that handles events</a:t>
            </a:r>
          </a:p>
          <a:p>
            <a:pPr indent="-228600" lvl="0" marL="457200" rtl="0">
              <a:lnSpc>
                <a:spcPct val="150000"/>
              </a:lnSpc>
              <a:spcBef>
                <a:spcPts val="0"/>
              </a:spcBef>
              <a:buChar char="●"/>
            </a:pPr>
            <a:r>
              <a:rPr b="1" lang="en">
                <a:latin typeface="Montserrat"/>
                <a:ea typeface="Montserrat"/>
                <a:cs typeface="Montserrat"/>
                <a:sym typeface="Montserrat"/>
              </a:rPr>
              <a:t>Implement workflow as usual</a:t>
            </a:r>
          </a:p>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Zip code and dependencies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Upload and register/update</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Shape 10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what you get</a:t>
            </a:r>
          </a:p>
        </p:txBody>
      </p:sp>
      <p:sp>
        <p:nvSpPr>
          <p:cNvPr id="107" name="Shape 107"/>
          <p:cNvSpPr txBox="1"/>
          <p:nvPr>
            <p:ph idx="4294967295" type="subTitle"/>
          </p:nvPr>
        </p:nvSpPr>
        <p:spPr>
          <a:xfrm>
            <a:off x="685800" y="1392250"/>
            <a:ext cx="7918500" cy="30102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A runtime (python, node, java, .NET) on linux</a:t>
            </a:r>
          </a:p>
          <a:p>
            <a:pPr indent="-228600" lvl="0" marL="457200" rtl="0">
              <a:lnSpc>
                <a:spcPct val="150000"/>
              </a:lnSpc>
              <a:spcBef>
                <a:spcPts val="0"/>
              </a:spcBef>
              <a:buFont typeface="Montserrat"/>
              <a:buChar char="●"/>
            </a:pPr>
            <a:r>
              <a:rPr b="1" lang="en">
                <a:latin typeface="Montserrat"/>
                <a:ea typeface="Montserrat"/>
                <a:cs typeface="Montserrat"/>
                <a:sym typeface="Montserrat"/>
              </a:rPr>
              <a:t>Compute resources (bundled RAM/CPU)</a:t>
            </a:r>
          </a:p>
          <a:p>
            <a:pPr indent="-228600" lvl="0" marL="457200" rtl="0">
              <a:lnSpc>
                <a:spcPct val="150000"/>
              </a:lnSpc>
              <a:spcBef>
                <a:spcPts val="0"/>
              </a:spcBef>
              <a:buFont typeface="Montserrat"/>
              <a:buChar char="●"/>
            </a:pPr>
            <a:r>
              <a:rPr b="1" lang="en">
                <a:latin typeface="Montserrat"/>
                <a:ea typeface="Montserrat"/>
                <a:cs typeface="Montserrat"/>
                <a:sym typeface="Montserrat"/>
              </a:rPr>
              <a:t>Event integrations</a:t>
            </a:r>
          </a:p>
          <a:p>
            <a:pPr indent="-228600" lvl="0" marL="457200" rtl="0">
              <a:lnSpc>
                <a:spcPct val="150000"/>
              </a:lnSpc>
              <a:spcBef>
                <a:spcPts val="0"/>
              </a:spcBef>
              <a:buFont typeface="Montserrat"/>
              <a:buChar char="●"/>
            </a:pPr>
            <a:r>
              <a:rPr b="1" lang="en">
                <a:latin typeface="Montserrat"/>
                <a:ea typeface="Montserrat"/>
                <a:cs typeface="Montserrat"/>
                <a:sym typeface="Montserrat"/>
              </a:rPr>
              <a:t>Web UI, CLI , 3rd party tools</a:t>
            </a:r>
          </a:p>
          <a:p>
            <a:pPr indent="-228600" lvl="0" marL="457200" rtl="0">
              <a:lnSpc>
                <a:spcPct val="150000"/>
              </a:lnSpc>
              <a:spcBef>
                <a:spcPts val="0"/>
              </a:spcBef>
              <a:buFont typeface="Montserrat"/>
              <a:buChar char="●"/>
            </a:pPr>
            <a:r>
              <a:rPr b="1" lang="en">
                <a:latin typeface="Montserrat"/>
                <a:ea typeface="Montserrat"/>
                <a:cs typeface="Montserrat"/>
                <a:sym typeface="Montserrat"/>
              </a:rPr>
              <a:t>Lots of limitations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Shape 112"/>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execution </a:t>
            </a:r>
            <a:r>
              <a:rPr b="1" lang="en" sz="2400">
                <a:solidFill>
                  <a:srgbClr val="FFFFFF"/>
                </a:solidFill>
                <a:latin typeface="Montserrat"/>
                <a:ea typeface="Montserrat"/>
                <a:cs typeface="Montserrat"/>
                <a:sym typeface="Montserrat"/>
              </a:rPr>
              <a:t>limits</a:t>
            </a:r>
          </a:p>
        </p:txBody>
      </p:sp>
      <p:sp>
        <p:nvSpPr>
          <p:cNvPr id="113" name="Shape 113"/>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Up to 1.5GB memory (proportional CPU)</a:t>
            </a:r>
          </a:p>
          <a:p>
            <a:pPr indent="-228600" lvl="0" marL="457200" rtl="0">
              <a:lnSpc>
                <a:spcPct val="150000"/>
              </a:lnSpc>
              <a:spcBef>
                <a:spcPts val="0"/>
              </a:spcBef>
              <a:buFont typeface="Montserrat"/>
              <a:buChar char="●"/>
            </a:pPr>
            <a:r>
              <a:rPr b="1" lang="en">
                <a:latin typeface="Montserrat"/>
                <a:ea typeface="Montserrat"/>
                <a:cs typeface="Montserrat"/>
                <a:sym typeface="Montserrat"/>
              </a:rPr>
              <a:t>512MB </a:t>
            </a:r>
            <a:r>
              <a:rPr b="1" lang="en">
                <a:latin typeface="Courier New"/>
                <a:ea typeface="Courier New"/>
                <a:cs typeface="Courier New"/>
                <a:sym typeface="Courier New"/>
              </a:rPr>
              <a:t>/tmp</a:t>
            </a:r>
            <a:r>
              <a:rPr b="1" lang="en">
                <a:latin typeface="Montserrat"/>
                <a:ea typeface="Montserrat"/>
                <a:cs typeface="Montserrat"/>
                <a:sym typeface="Montserrat"/>
              </a:rPr>
              <a:t> space</a:t>
            </a:r>
          </a:p>
          <a:p>
            <a:pPr indent="-228600" lvl="0" marL="457200" rtl="0">
              <a:lnSpc>
                <a:spcPct val="150000"/>
              </a:lnSpc>
              <a:spcBef>
                <a:spcPts val="0"/>
              </a:spcBef>
              <a:buFont typeface="Montserrat"/>
              <a:buChar char="●"/>
            </a:pPr>
            <a:r>
              <a:rPr b="1" lang="en">
                <a:latin typeface="Montserrat"/>
                <a:ea typeface="Montserrat"/>
                <a:cs typeface="Montserrat"/>
                <a:sym typeface="Montserrat"/>
              </a:rPr>
              <a:t>300s timeout</a:t>
            </a:r>
          </a:p>
          <a:p>
            <a:pPr indent="-228600" lvl="0" marL="457200" rtl="0">
              <a:lnSpc>
                <a:spcPct val="150000"/>
              </a:lnSpc>
              <a:spcBef>
                <a:spcPts val="0"/>
              </a:spcBef>
              <a:buFont typeface="Montserrat"/>
              <a:buChar char="●"/>
            </a:pPr>
            <a:r>
              <a:rPr b="1" lang="en">
                <a:latin typeface="Montserrat"/>
                <a:ea typeface="Montserrat"/>
                <a:cs typeface="Montserrat"/>
                <a:sym typeface="Montserrat"/>
              </a:rPr>
              <a:t>6MB limit response/request</a:t>
            </a:r>
          </a:p>
          <a:p>
            <a:pPr indent="-228600" lvl="0" marL="457200" rtl="0">
              <a:lnSpc>
                <a:spcPct val="150000"/>
              </a:lnSpc>
              <a:spcBef>
                <a:spcPts val="0"/>
              </a:spcBef>
              <a:buFont typeface="Montserrat"/>
              <a:buChar char="●"/>
            </a:pPr>
            <a:r>
              <a:rPr b="1" lang="en">
                <a:latin typeface="Montserrat"/>
                <a:ea typeface="Montserrat"/>
                <a:cs typeface="Montserrat"/>
                <a:sym typeface="Montserrat"/>
              </a:rPr>
              <a:t>Cap on threads/process/file descriptors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deployment</a:t>
            </a:r>
          </a:p>
        </p:txBody>
      </p:sp>
      <p:sp>
        <p:nvSpPr>
          <p:cNvPr id="119" name="Shape 119"/>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Code + Dependencies bundled</a:t>
            </a:r>
          </a:p>
          <a:p>
            <a:pPr indent="-228600" lvl="1" marL="914400" rtl="0">
              <a:lnSpc>
                <a:spcPct val="150000"/>
              </a:lnSpc>
              <a:spcBef>
                <a:spcPts val="0"/>
              </a:spcBef>
              <a:buChar char="○"/>
            </a:pPr>
            <a:r>
              <a:rPr b="1" lang="en">
                <a:latin typeface="Montserrat"/>
                <a:ea typeface="Montserrat"/>
                <a:cs typeface="Montserrat"/>
                <a:sym typeface="Montserrat"/>
              </a:rPr>
              <a:t>50mb compressed</a:t>
            </a:r>
          </a:p>
          <a:p>
            <a:pPr indent="-228600" lvl="1" marL="914400" rtl="0">
              <a:lnSpc>
                <a:spcPct val="150000"/>
              </a:lnSpc>
              <a:spcBef>
                <a:spcPts val="0"/>
              </a:spcBef>
              <a:buFont typeface="Montserrat"/>
              <a:buChar char="○"/>
            </a:pPr>
            <a:r>
              <a:rPr b="1" lang="en">
                <a:latin typeface="Montserrat"/>
                <a:ea typeface="Montserrat"/>
                <a:cs typeface="Montserrat"/>
                <a:sym typeface="Montserrat"/>
              </a:rPr>
              <a:t>250mb uncompressed</a:t>
            </a:r>
          </a:p>
          <a:p>
            <a:pPr indent="-228600" lvl="0" marL="457200" rtl="0">
              <a:lnSpc>
                <a:spcPct val="150000"/>
              </a:lnSpc>
              <a:spcBef>
                <a:spcPts val="0"/>
              </a:spcBef>
              <a:buFont typeface="Montserrat"/>
              <a:buChar char="●"/>
            </a:pPr>
            <a:r>
              <a:rPr b="1" lang="en">
                <a:latin typeface="Montserrat"/>
                <a:ea typeface="Montserrat"/>
                <a:cs typeface="Montserrat"/>
                <a:sym typeface="Montserrat"/>
              </a:rPr>
              <a:t>Build dependencies which target AMZ Linux</a:t>
            </a:r>
          </a:p>
          <a:p>
            <a:pPr indent="-228600" lvl="0" marL="457200" rtl="0">
              <a:lnSpc>
                <a:spcPct val="150000"/>
              </a:lnSpc>
              <a:spcBef>
                <a:spcPts val="0"/>
              </a:spcBef>
              <a:buFont typeface="Montserrat"/>
              <a:buChar char="●"/>
            </a:pPr>
            <a:r>
              <a:rPr b="1" lang="en">
                <a:latin typeface="Montserrat"/>
                <a:ea typeface="Montserrat"/>
                <a:cs typeface="Montserrat"/>
                <a:sym typeface="Montserrat"/>
              </a:rPr>
              <a:t>Deployment size impacts cold start time</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